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8" r:id="rId4"/>
  </p:sldMasterIdLst>
  <p:notesMasterIdLst>
    <p:notesMasterId r:id="rId46"/>
  </p:notesMasterIdLst>
  <p:sldIdLst>
    <p:sldId id="256" r:id="rId5"/>
    <p:sldId id="257" r:id="rId6"/>
    <p:sldId id="258" r:id="rId7"/>
    <p:sldId id="280" r:id="rId8"/>
    <p:sldId id="281" r:id="rId9"/>
    <p:sldId id="282" r:id="rId10"/>
    <p:sldId id="283" r:id="rId11"/>
    <p:sldId id="284" r:id="rId12"/>
    <p:sldId id="285" r:id="rId13"/>
    <p:sldId id="287" r:id="rId14"/>
    <p:sldId id="288" r:id="rId15"/>
    <p:sldId id="289" r:id="rId16"/>
    <p:sldId id="291" r:id="rId17"/>
    <p:sldId id="290" r:id="rId18"/>
    <p:sldId id="292" r:id="rId19"/>
    <p:sldId id="307" r:id="rId20"/>
    <p:sldId id="261" r:id="rId21"/>
    <p:sldId id="262" r:id="rId22"/>
    <p:sldId id="276" r:id="rId23"/>
    <p:sldId id="279" r:id="rId24"/>
    <p:sldId id="278" r:id="rId25"/>
    <p:sldId id="293" r:id="rId26"/>
    <p:sldId id="294" r:id="rId27"/>
    <p:sldId id="295" r:id="rId28"/>
    <p:sldId id="296" r:id="rId29"/>
    <p:sldId id="297" r:id="rId30"/>
    <p:sldId id="298" r:id="rId31"/>
    <p:sldId id="299" r:id="rId32"/>
    <p:sldId id="301" r:id="rId33"/>
    <p:sldId id="300" r:id="rId34"/>
    <p:sldId id="314" r:id="rId35"/>
    <p:sldId id="311" r:id="rId36"/>
    <p:sldId id="266" r:id="rId37"/>
    <p:sldId id="310" r:id="rId38"/>
    <p:sldId id="302" r:id="rId39"/>
    <p:sldId id="303" r:id="rId40"/>
    <p:sldId id="304" r:id="rId41"/>
    <p:sldId id="305" r:id="rId42"/>
    <p:sldId id="306" r:id="rId43"/>
    <p:sldId id="312" r:id="rId44"/>
    <p:sldId id="313" r:id="rId45"/>
  </p:sldIdLst>
  <p:sldSz cx="9144000" cy="5143500" type="screen16x9"/>
  <p:notesSz cx="6858000" cy="9144000"/>
  <p:embeddedFontLst>
    <p:embeddedFont>
      <p:font typeface="Anton" panose="020B0604020202020204" charset="0"/>
      <p:regular r:id="rId47"/>
    </p:embeddedFont>
    <p:embeddedFont>
      <p:font typeface="Cambria Math" panose="02040503050406030204" pitchFamily="18" charset="0"/>
      <p:regular r:id="rId48"/>
    </p:embeddedFont>
    <p:embeddedFont>
      <p:font typeface="Fira Sans Condensed" panose="020B0604020202020204" charset="0"/>
      <p:regular r:id="rId49"/>
      <p:bold r:id="rId50"/>
      <p:italic r:id="rId51"/>
      <p:boldItalic r:id="rId52"/>
    </p:embeddedFont>
    <p:embeddedFont>
      <p:font typeface="Fira Sans Condensed Light" panose="020B0604020202020204" charset="0"/>
      <p:regular r:id="rId53"/>
      <p:bold r:id="rId54"/>
      <p:italic r:id="rId55"/>
      <p:boldItalic r:id="rId56"/>
    </p:embeddedFont>
    <p:embeddedFont>
      <p:font typeface="Rajdhani" panose="020B0604020202020204" charset="-18"/>
      <p:regular r:id="rId57"/>
      <p:bold r:id="rId5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999C80C-C22C-4BE9-BE0D-B6FF5E16FA4B}" v="31" dt="2021-03-03T19:44:24.238"/>
    <p1510:client id="{A56BB62E-91E3-425D-895C-7DE33027D84E}" v="3" dt="2021-02-11T13:11:29.174"/>
    <p1510:client id="{E28573C6-A734-4C64-BA73-6B4AEE0AC264}" v="16" dt="2021-03-03T20:15:09.08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Közepesen sötét stílus 2 – 1. jelölőszín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3" d="100"/>
          <a:sy n="133" d="100"/>
        </p:scale>
        <p:origin x="906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font" Target="fonts/font1.fntdata"/><Relationship Id="rId50" Type="http://schemas.openxmlformats.org/officeDocument/2006/relationships/font" Target="fonts/font4.fntdata"/><Relationship Id="rId55" Type="http://schemas.openxmlformats.org/officeDocument/2006/relationships/font" Target="fonts/font9.fntdata"/><Relationship Id="rId63" Type="http://schemas.microsoft.com/office/2016/11/relationships/changesInfo" Target="changesInfos/changesInfo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font" Target="fonts/font7.fntdata"/><Relationship Id="rId58" Type="http://schemas.openxmlformats.org/officeDocument/2006/relationships/font" Target="fonts/font12.fntdata"/><Relationship Id="rId5" Type="http://schemas.openxmlformats.org/officeDocument/2006/relationships/slide" Target="slides/slide1.xml"/><Relationship Id="rId61" Type="http://schemas.openxmlformats.org/officeDocument/2006/relationships/theme" Target="theme/theme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font" Target="fonts/font2.fntdata"/><Relationship Id="rId56" Type="http://schemas.openxmlformats.org/officeDocument/2006/relationships/font" Target="fonts/font10.fntdata"/><Relationship Id="rId64" Type="http://schemas.microsoft.com/office/2015/10/relationships/revisionInfo" Target="revisionInfo.xml"/><Relationship Id="rId8" Type="http://schemas.openxmlformats.org/officeDocument/2006/relationships/slide" Target="slides/slide4.xml"/><Relationship Id="rId51" Type="http://schemas.openxmlformats.org/officeDocument/2006/relationships/font" Target="fonts/font5.fntdata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notesMaster" Target="notesMasters/notesMaster1.xml"/><Relationship Id="rId59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font" Target="fonts/font8.fntdata"/><Relationship Id="rId62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font" Target="fonts/font3.fntdata"/><Relationship Id="rId57" Type="http://schemas.openxmlformats.org/officeDocument/2006/relationships/font" Target="fonts/font11.fntdata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font" Target="fonts/font6.fntdata"/><Relationship Id="rId60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ogacsovics Gergő" userId="S::bgeri74@unidebhu.onmicrosoft.com::1b3974f4-9adb-488c-8027-260dafc31672" providerId="AD" clId="Web-{0999C80C-C22C-4BE9-BE0D-B6FF5E16FA4B}"/>
    <pc:docChg chg="modSld">
      <pc:chgData name="Bogacsovics Gergő" userId="S::bgeri74@unidebhu.onmicrosoft.com::1b3974f4-9adb-488c-8027-260dafc31672" providerId="AD" clId="Web-{0999C80C-C22C-4BE9-BE0D-B6FF5E16FA4B}" dt="2021-03-03T19:44:21.816" v="29" actId="20577"/>
      <pc:docMkLst>
        <pc:docMk/>
      </pc:docMkLst>
      <pc:sldChg chg="modSp">
        <pc:chgData name="Bogacsovics Gergő" userId="S::bgeri74@unidebhu.onmicrosoft.com::1b3974f4-9adb-488c-8027-260dafc31672" providerId="AD" clId="Web-{0999C80C-C22C-4BE9-BE0D-B6FF5E16FA4B}" dt="2021-03-03T19:44:21.816" v="29" actId="20577"/>
        <pc:sldMkLst>
          <pc:docMk/>
          <pc:sldMk cId="2399658134" sldId="298"/>
        </pc:sldMkLst>
        <pc:spChg chg="mod">
          <ac:chgData name="Bogacsovics Gergő" userId="S::bgeri74@unidebhu.onmicrosoft.com::1b3974f4-9adb-488c-8027-260dafc31672" providerId="AD" clId="Web-{0999C80C-C22C-4BE9-BE0D-B6FF5E16FA4B}" dt="2021-03-03T19:44:21.816" v="29" actId="20577"/>
          <ac:spMkLst>
            <pc:docMk/>
            <pc:sldMk cId="2399658134" sldId="298"/>
            <ac:spMk id="113" creationId="{00000000-0000-0000-0000-000000000000}"/>
          </ac:spMkLst>
        </pc:spChg>
      </pc:sldChg>
    </pc:docChg>
  </pc:docChgLst>
  <pc:docChgLst>
    <pc:chgData name="Bogacsovics Gergő" userId="S::bgeri74@unidebhu.onmicrosoft.com::1b3974f4-9adb-488c-8027-260dafc31672" providerId="AD" clId="Web-{E28573C6-A734-4C64-BA73-6B4AEE0AC264}"/>
    <pc:docChg chg="addSld modSld">
      <pc:chgData name="Bogacsovics Gergő" userId="S::bgeri74@unidebhu.onmicrosoft.com::1b3974f4-9adb-488c-8027-260dafc31672" providerId="AD" clId="Web-{E28573C6-A734-4C64-BA73-6B4AEE0AC264}" dt="2021-03-03T20:15:09.081" v="14" actId="1076"/>
      <pc:docMkLst>
        <pc:docMk/>
      </pc:docMkLst>
      <pc:sldChg chg="addSp delSp modSp add replId">
        <pc:chgData name="Bogacsovics Gergő" userId="S::bgeri74@unidebhu.onmicrosoft.com::1b3974f4-9adb-488c-8027-260dafc31672" providerId="AD" clId="Web-{E28573C6-A734-4C64-BA73-6B4AEE0AC264}" dt="2021-03-03T20:15:09.081" v="14" actId="1076"/>
        <pc:sldMkLst>
          <pc:docMk/>
          <pc:sldMk cId="2987652963" sldId="314"/>
        </pc:sldMkLst>
        <pc:picChg chg="add del mod">
          <ac:chgData name="Bogacsovics Gergő" userId="S::bgeri74@unidebhu.onmicrosoft.com::1b3974f4-9adb-488c-8027-260dafc31672" providerId="AD" clId="Web-{E28573C6-A734-4C64-BA73-6B4AEE0AC264}" dt="2021-03-03T20:15:09.081" v="14" actId="1076"/>
          <ac:picMkLst>
            <pc:docMk/>
            <pc:sldMk cId="2987652963" sldId="314"/>
            <ac:picMk id="2" creationId="{E32D8E39-DEB4-4E14-8CC4-AAAF783A210C}"/>
          </ac:picMkLst>
        </pc:picChg>
        <pc:picChg chg="add del mod">
          <ac:chgData name="Bogacsovics Gergő" userId="S::bgeri74@unidebhu.onmicrosoft.com::1b3974f4-9adb-488c-8027-260dafc31672" providerId="AD" clId="Web-{E28573C6-A734-4C64-BA73-6B4AEE0AC264}" dt="2021-03-03T20:14:46.236" v="9"/>
          <ac:picMkLst>
            <pc:docMk/>
            <pc:sldMk cId="2987652963" sldId="314"/>
            <ac:picMk id="3" creationId="{FE471260-6036-4A0B-8520-AD240E9014C7}"/>
          </ac:picMkLst>
        </pc:picChg>
        <pc:picChg chg="add del">
          <ac:chgData name="Bogacsovics Gergő" userId="S::bgeri74@unidebhu.onmicrosoft.com::1b3974f4-9adb-488c-8027-260dafc31672" providerId="AD" clId="Web-{E28573C6-A734-4C64-BA73-6B4AEE0AC264}" dt="2021-03-03T20:15:03.424" v="13"/>
          <ac:picMkLst>
            <pc:docMk/>
            <pc:sldMk cId="2987652963" sldId="314"/>
            <ac:picMk id="6" creationId="{A6142596-448E-4420-868E-D833C5B877B3}"/>
          </ac:picMkLst>
        </pc:picChg>
      </pc:sldChg>
    </pc:docChg>
  </pc:docChgLst>
  <pc:docChgLst>
    <pc:chgData name="Lakatos Róbert" userId="S::lakatos.robert@it.unideb.hu::ac7584ac-6032-46fd-a6c5-78fa5f88ad47" providerId="AD" clId="Web-{A56BB62E-91E3-425D-895C-7DE33027D84E}"/>
    <pc:docChg chg="modSld">
      <pc:chgData name="Lakatos Róbert" userId="S::lakatos.robert@it.unideb.hu::ac7584ac-6032-46fd-a6c5-78fa5f88ad47" providerId="AD" clId="Web-{A56BB62E-91E3-425D-895C-7DE33027D84E}" dt="2021-02-11T13:11:26.565" v="1" actId="20577"/>
      <pc:docMkLst>
        <pc:docMk/>
      </pc:docMkLst>
      <pc:sldChg chg="modSp">
        <pc:chgData name="Lakatos Róbert" userId="S::lakatos.robert@it.unideb.hu::ac7584ac-6032-46fd-a6c5-78fa5f88ad47" providerId="AD" clId="Web-{A56BB62E-91E3-425D-895C-7DE33027D84E}" dt="2021-02-11T13:11:26.565" v="1" actId="20577"/>
        <pc:sldMkLst>
          <pc:docMk/>
          <pc:sldMk cId="0" sldId="263"/>
        </pc:sldMkLst>
        <pc:spChg chg="mod">
          <ac:chgData name="Lakatos Róbert" userId="S::lakatos.robert@it.unideb.hu::ac7584ac-6032-46fd-a6c5-78fa5f88ad47" providerId="AD" clId="Web-{A56BB62E-91E3-425D-895C-7DE33027D84E}" dt="2021-02-11T13:11:26.565" v="1" actId="20577"/>
          <ac:spMkLst>
            <pc:docMk/>
            <pc:sldMk cId="0" sldId="263"/>
            <ac:spMk id="148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708a6ee8a1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708a6ee8a1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bcda3c955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bcda3c9555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5573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bcda3c955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bcda3c9555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30976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bcda3c955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bcda3c9555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07017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bcda3c955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bcda3c9555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02842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bcda3c955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bcda3c9555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16489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bcda3c955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bcda3c9555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59858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bcda3c9555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bcda3c9555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00697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bcda3c9555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bcda3c9555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bcda3c9555_4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bcda3c9555_4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bcda3c9555_4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bcda3c9555_4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829696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bcda3c9555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bcda3c9555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bcda3c9555_4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bcda3c9555_4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6444644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bcda3c955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bcda3c9555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515940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bcda3c955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bcda3c9555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618331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bcda3c955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bcda3c9555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492940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bcda3c955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bcda3c9555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541209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bcda3c955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bcda3c9555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4644818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bcda3c955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bcda3c9555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646838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bcda3c955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bcda3c9555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5083805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bcda3c955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bcda3c9555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452321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bcda3c955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bcda3c9555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419726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bcda3c955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bcda3c9555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bcda3c955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bcda3c9555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586575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bcda3c955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bcda3c9555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680057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bcda3c9555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bcda3c9555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129795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bcda3c9555_5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bcda3c9555_5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bcda3c955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bcda3c9555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220005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bcda3c955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bcda3c9555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704706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bcda3c955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bcda3c9555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123577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bcda3c955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bcda3c9555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155413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bcda3c955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bcda3c9555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19222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bcda3c955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bcda3c9555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98709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bcda3c9555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bcda3c9555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133194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bcda3c9555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bcda3c9555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757218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6" name="Google Shape;1716;g65abef0139_0_13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7" name="Google Shape;1717;g65abef0139_0_13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bcda3c955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bcda3c9555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4998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bcda3c955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bcda3c9555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53694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bcda3c955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bcda3c9555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81669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bcda3c955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bcda3c9555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82339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bcda3c955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bcda3c9555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654633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20000" y="1139150"/>
            <a:ext cx="4404000" cy="259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7200">
                <a:solidFill>
                  <a:srgbClr val="F3F3F3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20000" y="3585075"/>
            <a:ext cx="3384900" cy="4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F3F3F3"/>
                </a:solidFill>
                <a:latin typeface="Advent Pro Light"/>
                <a:ea typeface="Advent Pro Light"/>
                <a:cs typeface="Advent Pro Light"/>
                <a:sym typeface="Advent Pro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2"/>
          <p:cNvSpPr txBox="1">
            <a:spLocks noGrp="1"/>
          </p:cNvSpPr>
          <p:nvPr>
            <p:ph type="title" hasCustomPrompt="1"/>
          </p:nvPr>
        </p:nvSpPr>
        <p:spPr>
          <a:xfrm>
            <a:off x="311700" y="2062500"/>
            <a:ext cx="8520600" cy="111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9" name="Google Shape;39;p12"/>
          <p:cNvSpPr txBox="1">
            <a:spLocks noGrp="1"/>
          </p:cNvSpPr>
          <p:nvPr>
            <p:ph type="body" idx="1"/>
          </p:nvPr>
        </p:nvSpPr>
        <p:spPr>
          <a:xfrm>
            <a:off x="311700" y="3255700"/>
            <a:ext cx="8520600" cy="51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400"/>
            </a:lvl1pPr>
            <a:lvl2pPr marL="914400" lvl="1" indent="-3048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algn="ctr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BLANK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4"/>
          <p:cNvSpPr txBox="1">
            <a:spLocks noGrp="1"/>
          </p:cNvSpPr>
          <p:nvPr>
            <p:ph type="title"/>
          </p:nvPr>
        </p:nvSpPr>
        <p:spPr>
          <a:xfrm>
            <a:off x="1511713" y="1452625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i="0">
                <a:solidFill>
                  <a:srgbClr val="F3F3F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3" name="Google Shape;43;p14"/>
          <p:cNvSpPr txBox="1">
            <a:spLocks noGrp="1"/>
          </p:cNvSpPr>
          <p:nvPr>
            <p:ph type="subTitle" idx="1"/>
          </p:nvPr>
        </p:nvSpPr>
        <p:spPr>
          <a:xfrm>
            <a:off x="1511712" y="1779575"/>
            <a:ext cx="2339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14"/>
          <p:cNvSpPr txBox="1">
            <a:spLocks noGrp="1"/>
          </p:cNvSpPr>
          <p:nvPr>
            <p:ph type="title" idx="2"/>
          </p:nvPr>
        </p:nvSpPr>
        <p:spPr>
          <a:xfrm>
            <a:off x="4845487" y="1455263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72000"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i="0">
                <a:solidFill>
                  <a:srgbClr val="F3F3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5" name="Google Shape;45;p14"/>
          <p:cNvSpPr txBox="1">
            <a:spLocks noGrp="1"/>
          </p:cNvSpPr>
          <p:nvPr>
            <p:ph type="subTitle" idx="3"/>
          </p:nvPr>
        </p:nvSpPr>
        <p:spPr>
          <a:xfrm>
            <a:off x="4845487" y="1782238"/>
            <a:ext cx="2339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14"/>
          <p:cNvSpPr txBox="1">
            <a:spLocks noGrp="1"/>
          </p:cNvSpPr>
          <p:nvPr>
            <p:ph type="title" idx="4"/>
          </p:nvPr>
        </p:nvSpPr>
        <p:spPr>
          <a:xfrm>
            <a:off x="2768313" y="2877450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i="0">
                <a:solidFill>
                  <a:srgbClr val="F3F3F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subTitle" idx="5"/>
          </p:nvPr>
        </p:nvSpPr>
        <p:spPr>
          <a:xfrm>
            <a:off x="2768312" y="3204400"/>
            <a:ext cx="2339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14"/>
          <p:cNvSpPr txBox="1">
            <a:spLocks noGrp="1"/>
          </p:cNvSpPr>
          <p:nvPr>
            <p:ph type="title" idx="6"/>
          </p:nvPr>
        </p:nvSpPr>
        <p:spPr>
          <a:xfrm>
            <a:off x="6100575" y="2878082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72000"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i="0">
                <a:solidFill>
                  <a:srgbClr val="F3F3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9" name="Google Shape;49;p14"/>
          <p:cNvSpPr txBox="1">
            <a:spLocks noGrp="1"/>
          </p:cNvSpPr>
          <p:nvPr>
            <p:ph type="subTitle" idx="7"/>
          </p:nvPr>
        </p:nvSpPr>
        <p:spPr>
          <a:xfrm>
            <a:off x="6100575" y="3205057"/>
            <a:ext cx="2339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14"/>
          <p:cNvSpPr txBox="1">
            <a:spLocks noGrp="1"/>
          </p:cNvSpPr>
          <p:nvPr>
            <p:ph type="title" idx="8" hasCustomPrompt="1"/>
          </p:nvPr>
        </p:nvSpPr>
        <p:spPr>
          <a:xfrm>
            <a:off x="1959337" y="3164300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24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51" name="Google Shape;51;p14"/>
          <p:cNvSpPr txBox="1">
            <a:spLocks noGrp="1"/>
          </p:cNvSpPr>
          <p:nvPr>
            <p:ph type="title" idx="9" hasCustomPrompt="1"/>
          </p:nvPr>
        </p:nvSpPr>
        <p:spPr>
          <a:xfrm>
            <a:off x="704337" y="1730350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24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52" name="Google Shape;52;p14"/>
          <p:cNvSpPr txBox="1">
            <a:spLocks noGrp="1"/>
          </p:cNvSpPr>
          <p:nvPr>
            <p:ph type="title" idx="13" hasCustomPrompt="1"/>
          </p:nvPr>
        </p:nvSpPr>
        <p:spPr>
          <a:xfrm>
            <a:off x="5304000" y="3183632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24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53" name="Google Shape;53;p14"/>
          <p:cNvSpPr txBox="1">
            <a:spLocks noGrp="1"/>
          </p:cNvSpPr>
          <p:nvPr>
            <p:ph type="title" idx="14" hasCustomPrompt="1"/>
          </p:nvPr>
        </p:nvSpPr>
        <p:spPr>
          <a:xfrm>
            <a:off x="4048912" y="1719213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24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>
            <a:spLocks noGrp="1"/>
          </p:cNvSpPr>
          <p:nvPr>
            <p:ph type="subTitle" idx="1"/>
          </p:nvPr>
        </p:nvSpPr>
        <p:spPr>
          <a:xfrm>
            <a:off x="1725925" y="1894325"/>
            <a:ext cx="2208600" cy="70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00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56" name="Google Shape;56;p15"/>
          <p:cNvSpPr txBox="1">
            <a:spLocks noGrp="1"/>
          </p:cNvSpPr>
          <p:nvPr>
            <p:ph type="subTitle" idx="2"/>
          </p:nvPr>
        </p:nvSpPr>
        <p:spPr>
          <a:xfrm>
            <a:off x="5803499" y="1894325"/>
            <a:ext cx="2208600" cy="70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00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57" name="Google Shape;57;p15"/>
          <p:cNvSpPr txBox="1">
            <a:spLocks noGrp="1"/>
          </p:cNvSpPr>
          <p:nvPr>
            <p:ph type="subTitle" idx="3"/>
          </p:nvPr>
        </p:nvSpPr>
        <p:spPr>
          <a:xfrm>
            <a:off x="1725925" y="3491450"/>
            <a:ext cx="2208600" cy="70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00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58" name="Google Shape;58;p15"/>
          <p:cNvSpPr txBox="1">
            <a:spLocks noGrp="1"/>
          </p:cNvSpPr>
          <p:nvPr>
            <p:ph type="subTitle" idx="4"/>
          </p:nvPr>
        </p:nvSpPr>
        <p:spPr>
          <a:xfrm>
            <a:off x="5803499" y="3491450"/>
            <a:ext cx="2208600" cy="70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00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59" name="Google Shape;59;p15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6"/>
          <p:cNvSpPr txBox="1">
            <a:spLocks noGrp="1"/>
          </p:cNvSpPr>
          <p:nvPr>
            <p:ph type="subTitle" idx="1"/>
          </p:nvPr>
        </p:nvSpPr>
        <p:spPr>
          <a:xfrm>
            <a:off x="969788" y="2630150"/>
            <a:ext cx="2213100" cy="10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16"/>
          <p:cNvSpPr txBox="1">
            <a:spLocks noGrp="1"/>
          </p:cNvSpPr>
          <p:nvPr>
            <p:ph type="subTitle" idx="2"/>
          </p:nvPr>
        </p:nvSpPr>
        <p:spPr>
          <a:xfrm>
            <a:off x="5961113" y="2630150"/>
            <a:ext cx="2213100" cy="10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6"/>
          <p:cNvSpPr txBox="1">
            <a:spLocks noGrp="1"/>
          </p:cNvSpPr>
          <p:nvPr>
            <p:ph type="subTitle" idx="3"/>
          </p:nvPr>
        </p:nvSpPr>
        <p:spPr>
          <a:xfrm>
            <a:off x="3465013" y="2630150"/>
            <a:ext cx="2213100" cy="10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16"/>
          <p:cNvSpPr txBox="1">
            <a:spLocks noGrp="1"/>
          </p:cNvSpPr>
          <p:nvPr>
            <p:ph type="title"/>
          </p:nvPr>
        </p:nvSpPr>
        <p:spPr>
          <a:xfrm>
            <a:off x="960113" y="3723950"/>
            <a:ext cx="15393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i="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65" name="Google Shape;65;p16"/>
          <p:cNvSpPr txBox="1">
            <a:spLocks noGrp="1"/>
          </p:cNvSpPr>
          <p:nvPr>
            <p:ph type="title" idx="4"/>
          </p:nvPr>
        </p:nvSpPr>
        <p:spPr>
          <a:xfrm>
            <a:off x="6628688" y="3723950"/>
            <a:ext cx="15393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i="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66" name="Google Shape;66;p16"/>
          <p:cNvSpPr txBox="1">
            <a:spLocks noGrp="1"/>
          </p:cNvSpPr>
          <p:nvPr>
            <p:ph type="title" idx="5"/>
          </p:nvPr>
        </p:nvSpPr>
        <p:spPr>
          <a:xfrm>
            <a:off x="3805336" y="3723950"/>
            <a:ext cx="15393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i="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title" idx="6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BLANK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7"/>
          <p:cNvSpPr txBox="1">
            <a:spLocks noGrp="1"/>
          </p:cNvSpPr>
          <p:nvPr>
            <p:ph type="subTitle" idx="1"/>
          </p:nvPr>
        </p:nvSpPr>
        <p:spPr>
          <a:xfrm>
            <a:off x="6006000" y="2320225"/>
            <a:ext cx="2006100" cy="39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/>
            </a:lvl9pPr>
          </a:lstStyle>
          <a:p>
            <a:endParaRPr/>
          </a:p>
        </p:txBody>
      </p:sp>
      <p:sp>
        <p:nvSpPr>
          <p:cNvPr id="70" name="Google Shape;70;p17"/>
          <p:cNvSpPr txBox="1">
            <a:spLocks noGrp="1"/>
          </p:cNvSpPr>
          <p:nvPr>
            <p:ph type="subTitle" idx="2"/>
          </p:nvPr>
        </p:nvSpPr>
        <p:spPr>
          <a:xfrm>
            <a:off x="6006000" y="3478616"/>
            <a:ext cx="2006100" cy="39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/>
            </a:lvl9pPr>
          </a:lstStyle>
          <a:p>
            <a:endParaRPr/>
          </a:p>
        </p:txBody>
      </p:sp>
      <p:sp>
        <p:nvSpPr>
          <p:cNvPr id="71" name="Google Shape;71;p17"/>
          <p:cNvSpPr txBox="1">
            <a:spLocks noGrp="1"/>
          </p:cNvSpPr>
          <p:nvPr>
            <p:ph type="title" hasCustomPrompt="1"/>
          </p:nvPr>
        </p:nvSpPr>
        <p:spPr>
          <a:xfrm>
            <a:off x="6006000" y="1954025"/>
            <a:ext cx="1235400" cy="47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72" name="Google Shape;72;p17"/>
          <p:cNvSpPr txBox="1">
            <a:spLocks noGrp="1"/>
          </p:cNvSpPr>
          <p:nvPr>
            <p:ph type="title" idx="3" hasCustomPrompt="1"/>
          </p:nvPr>
        </p:nvSpPr>
        <p:spPr>
          <a:xfrm>
            <a:off x="6006000" y="3100474"/>
            <a:ext cx="1235400" cy="47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73" name="Google Shape;73;p17"/>
          <p:cNvSpPr txBox="1">
            <a:spLocks noGrp="1"/>
          </p:cNvSpPr>
          <p:nvPr>
            <p:ph type="title" idx="4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BLANK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8"/>
          <p:cNvSpPr txBox="1">
            <a:spLocks noGrp="1"/>
          </p:cNvSpPr>
          <p:nvPr>
            <p:ph type="title"/>
          </p:nvPr>
        </p:nvSpPr>
        <p:spPr>
          <a:xfrm>
            <a:off x="916225" y="2443810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i="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76" name="Google Shape;76;p18"/>
          <p:cNvSpPr txBox="1">
            <a:spLocks noGrp="1"/>
          </p:cNvSpPr>
          <p:nvPr>
            <p:ph type="subTitle" idx="1"/>
          </p:nvPr>
        </p:nvSpPr>
        <p:spPr>
          <a:xfrm>
            <a:off x="786275" y="1909450"/>
            <a:ext cx="21012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77" name="Google Shape;77;p18"/>
          <p:cNvSpPr txBox="1">
            <a:spLocks noGrp="1"/>
          </p:cNvSpPr>
          <p:nvPr>
            <p:ph type="title" idx="2"/>
          </p:nvPr>
        </p:nvSpPr>
        <p:spPr>
          <a:xfrm>
            <a:off x="6298374" y="2443810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i="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78" name="Google Shape;78;p18"/>
          <p:cNvSpPr txBox="1">
            <a:spLocks noGrp="1"/>
          </p:cNvSpPr>
          <p:nvPr>
            <p:ph type="subTitle" idx="3"/>
          </p:nvPr>
        </p:nvSpPr>
        <p:spPr>
          <a:xfrm>
            <a:off x="6080425" y="1909450"/>
            <a:ext cx="22773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8"/>
          <p:cNvSpPr txBox="1">
            <a:spLocks noGrp="1"/>
          </p:cNvSpPr>
          <p:nvPr>
            <p:ph type="title" idx="4"/>
          </p:nvPr>
        </p:nvSpPr>
        <p:spPr>
          <a:xfrm>
            <a:off x="3607299" y="3872760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i="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80" name="Google Shape;80;p18"/>
          <p:cNvSpPr txBox="1">
            <a:spLocks noGrp="1"/>
          </p:cNvSpPr>
          <p:nvPr>
            <p:ph type="subTitle" idx="5"/>
          </p:nvPr>
        </p:nvSpPr>
        <p:spPr>
          <a:xfrm>
            <a:off x="3389350" y="3332250"/>
            <a:ext cx="22773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81" name="Google Shape;81;p18"/>
          <p:cNvSpPr txBox="1">
            <a:spLocks noGrp="1"/>
          </p:cNvSpPr>
          <p:nvPr>
            <p:ph type="title" idx="6"/>
          </p:nvPr>
        </p:nvSpPr>
        <p:spPr>
          <a:xfrm>
            <a:off x="3607299" y="2443810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i="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82" name="Google Shape;82;p18"/>
          <p:cNvSpPr txBox="1">
            <a:spLocks noGrp="1"/>
          </p:cNvSpPr>
          <p:nvPr>
            <p:ph type="subTitle" idx="7"/>
          </p:nvPr>
        </p:nvSpPr>
        <p:spPr>
          <a:xfrm>
            <a:off x="3389350" y="1909450"/>
            <a:ext cx="22773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title" idx="8"/>
          </p:nvPr>
        </p:nvSpPr>
        <p:spPr>
          <a:xfrm>
            <a:off x="916225" y="3872760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i="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subTitle" idx="9"/>
          </p:nvPr>
        </p:nvSpPr>
        <p:spPr>
          <a:xfrm>
            <a:off x="786325" y="3332250"/>
            <a:ext cx="21012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title" idx="13"/>
          </p:nvPr>
        </p:nvSpPr>
        <p:spPr>
          <a:xfrm>
            <a:off x="6495924" y="3872763"/>
            <a:ext cx="14463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i="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86" name="Google Shape;86;p18"/>
          <p:cNvSpPr txBox="1">
            <a:spLocks noGrp="1"/>
          </p:cNvSpPr>
          <p:nvPr>
            <p:ph type="subTitle" idx="14"/>
          </p:nvPr>
        </p:nvSpPr>
        <p:spPr>
          <a:xfrm>
            <a:off x="6080425" y="3332250"/>
            <a:ext cx="22773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87" name="Google Shape;87;p18"/>
          <p:cNvSpPr txBox="1">
            <a:spLocks noGrp="1"/>
          </p:cNvSpPr>
          <p:nvPr>
            <p:ph type="title" idx="15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9"/>
          <p:cNvSpPr txBox="1">
            <a:spLocks noGrp="1"/>
          </p:cNvSpPr>
          <p:nvPr>
            <p:ph type="ctrTitle"/>
          </p:nvPr>
        </p:nvSpPr>
        <p:spPr>
          <a:xfrm>
            <a:off x="2562175" y="725400"/>
            <a:ext cx="4020000" cy="146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7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5200">
                <a:solidFill>
                  <a:srgbClr val="F3F3F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5200">
                <a:solidFill>
                  <a:srgbClr val="F3F3F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5200">
                <a:solidFill>
                  <a:srgbClr val="F3F3F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5200">
                <a:solidFill>
                  <a:srgbClr val="F3F3F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5200">
                <a:solidFill>
                  <a:srgbClr val="F3F3F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5200">
                <a:solidFill>
                  <a:srgbClr val="F3F3F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5200">
                <a:solidFill>
                  <a:srgbClr val="F3F3F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52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19"/>
          <p:cNvSpPr txBox="1">
            <a:spLocks noGrp="1"/>
          </p:cNvSpPr>
          <p:nvPr>
            <p:ph type="subTitle" idx="1"/>
          </p:nvPr>
        </p:nvSpPr>
        <p:spPr>
          <a:xfrm>
            <a:off x="2561975" y="2225200"/>
            <a:ext cx="4020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1400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91" name="Google Shape;91;p19"/>
          <p:cNvSpPr txBox="1"/>
          <p:nvPr/>
        </p:nvSpPr>
        <p:spPr>
          <a:xfrm>
            <a:off x="2813425" y="3796475"/>
            <a:ext cx="35175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CREDITS: This presentation template was created by </a:t>
            </a:r>
            <a:r>
              <a:rPr lang="en" sz="900" b="1">
                <a:solidFill>
                  <a:srgbClr val="F3F3F3"/>
                </a:solidFill>
                <a:uFill>
                  <a:noFill/>
                </a:uFill>
                <a:latin typeface="Fira Sans Condensed"/>
                <a:ea typeface="Fira Sans Condensed"/>
                <a:cs typeface="Fira Sans Condensed"/>
                <a:sym typeface="Fira Sans Condensed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9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, including icons by </a:t>
            </a:r>
            <a:r>
              <a:rPr lang="en" sz="900" b="1">
                <a:solidFill>
                  <a:srgbClr val="F3F3F3"/>
                </a:solidFill>
                <a:uFill>
                  <a:noFill/>
                </a:uFill>
                <a:latin typeface="Fira Sans Condensed"/>
                <a:ea typeface="Fira Sans Condensed"/>
                <a:cs typeface="Fira Sans Condensed"/>
                <a:sym typeface="Fira Sans Condensed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9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, and infographics &amp; images by </a:t>
            </a:r>
            <a:r>
              <a:rPr lang="en" sz="900" b="1">
                <a:solidFill>
                  <a:srgbClr val="F3F3F3"/>
                </a:solidFill>
                <a:uFill>
                  <a:noFill/>
                </a:uFill>
                <a:latin typeface="Fira Sans Condensed"/>
                <a:ea typeface="Fira Sans Condensed"/>
                <a:cs typeface="Fira Sans Condensed"/>
                <a:sym typeface="Fira Sans Condensed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9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. </a:t>
            </a:r>
            <a:endParaRPr sz="900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endParaRPr sz="900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LANK_1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4634135" y="1434600"/>
            <a:ext cx="3532800" cy="22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4800">
                <a:solidFill>
                  <a:srgbClr val="F3F3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solidFill>
            <a:srgbClr val="FFFFFF">
              <a:alpha val="45090"/>
            </a:srgbClr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AutoNum type="arabicPeriod"/>
              <a:defRPr sz="1300">
                <a:solidFill>
                  <a:srgbClr val="F3F3F3"/>
                </a:solidFill>
              </a:defRPr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lphaLcPeriod"/>
              <a:defRPr sz="1200"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romanLcPeriod"/>
              <a:defRPr sz="1200"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rabicPeriod"/>
              <a:defRPr sz="1200"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lphaLcPeriod"/>
              <a:defRPr sz="1200"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romanLcPeriod"/>
              <a:defRPr sz="1200"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rabicPeriod"/>
              <a:defRPr sz="1200"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lphaLcPeriod"/>
              <a:defRPr sz="1200"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100"/>
              <a:buAutoNum type="romanLcPeriod"/>
              <a:defRPr sz="1200"/>
            </a:lvl9pPr>
          </a:lstStyle>
          <a:p>
            <a:endParaRPr/>
          </a:p>
        </p:txBody>
      </p:sp>
      <p:sp>
        <p:nvSpPr>
          <p:cNvPr id="15" name="Google Shape;15;p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5"/>
          <p:cNvSpPr txBox="1">
            <a:spLocks noGrp="1"/>
          </p:cNvSpPr>
          <p:nvPr>
            <p:ph type="subTitle" idx="1"/>
          </p:nvPr>
        </p:nvSpPr>
        <p:spPr>
          <a:xfrm flipH="1">
            <a:off x="5584135" y="2904500"/>
            <a:ext cx="1701300" cy="44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800"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18" name="Google Shape;18;p5"/>
          <p:cNvSpPr txBox="1">
            <a:spLocks noGrp="1"/>
          </p:cNvSpPr>
          <p:nvPr>
            <p:ph type="subTitle" idx="2"/>
          </p:nvPr>
        </p:nvSpPr>
        <p:spPr>
          <a:xfrm flipH="1">
            <a:off x="5079300" y="3229525"/>
            <a:ext cx="2711100" cy="7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19" name="Google Shape;19;p5"/>
          <p:cNvSpPr txBox="1">
            <a:spLocks noGrp="1"/>
          </p:cNvSpPr>
          <p:nvPr>
            <p:ph type="subTitle" idx="3"/>
          </p:nvPr>
        </p:nvSpPr>
        <p:spPr>
          <a:xfrm flipH="1">
            <a:off x="1858635" y="2904500"/>
            <a:ext cx="1701300" cy="44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800"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subTitle" idx="4"/>
          </p:nvPr>
        </p:nvSpPr>
        <p:spPr>
          <a:xfrm flipH="1">
            <a:off x="1353800" y="3229525"/>
            <a:ext cx="2711100" cy="7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título 1">
  <p:cSld name="TITLE_ONLY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8"/>
          <p:cNvSpPr txBox="1">
            <a:spLocks noGrp="1"/>
          </p:cNvSpPr>
          <p:nvPr>
            <p:ph type="subTitle" idx="1"/>
          </p:nvPr>
        </p:nvSpPr>
        <p:spPr>
          <a:xfrm>
            <a:off x="2487163" y="1434600"/>
            <a:ext cx="3367800" cy="22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8" name="Google Shape;28;p8"/>
          <p:cNvSpPr txBox="1">
            <a:spLocks noGrp="1"/>
          </p:cNvSpPr>
          <p:nvPr>
            <p:ph type="title"/>
          </p:nvPr>
        </p:nvSpPr>
        <p:spPr>
          <a:xfrm>
            <a:off x="6530228" y="1434600"/>
            <a:ext cx="1967100" cy="22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4800">
                <a:solidFill>
                  <a:srgbClr val="F3F3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9"/>
          <p:cNvSpPr txBox="1">
            <a:spLocks noGrp="1"/>
          </p:cNvSpPr>
          <p:nvPr>
            <p:ph type="title"/>
          </p:nvPr>
        </p:nvSpPr>
        <p:spPr>
          <a:xfrm>
            <a:off x="2422250" y="1418700"/>
            <a:ext cx="4299600" cy="230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7200">
                <a:solidFill>
                  <a:srgbClr val="F3F3F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0"/>
          <p:cNvSpPr txBox="1">
            <a:spLocks noGrp="1"/>
          </p:cNvSpPr>
          <p:nvPr>
            <p:ph type="title"/>
          </p:nvPr>
        </p:nvSpPr>
        <p:spPr>
          <a:xfrm>
            <a:off x="522825" y="971850"/>
            <a:ext cx="3787800" cy="31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6000">
                <a:solidFill>
                  <a:srgbClr val="F3F3F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3" name="Google Shape;33;p10"/>
          <p:cNvSpPr txBox="1">
            <a:spLocks noGrp="1"/>
          </p:cNvSpPr>
          <p:nvPr>
            <p:ph type="subTitle" idx="1"/>
          </p:nvPr>
        </p:nvSpPr>
        <p:spPr>
          <a:xfrm>
            <a:off x="4799950" y="1954200"/>
            <a:ext cx="19401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>
                <a:solidFill>
                  <a:srgbClr val="F3F3F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4" name="Google Shape;34;p10"/>
          <p:cNvSpPr txBox="1">
            <a:spLocks noGrp="1"/>
          </p:cNvSpPr>
          <p:nvPr>
            <p:ph type="title" idx="2" hasCustomPrompt="1"/>
          </p:nvPr>
        </p:nvSpPr>
        <p:spPr>
          <a:xfrm>
            <a:off x="4849170" y="1001125"/>
            <a:ext cx="2026800" cy="18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140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C343D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●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marL="914400" lvl="1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○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marL="1371600" lvl="2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■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lvl="3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●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lvl="4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○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lvl="5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■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lvl="6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●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lvl="7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○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lvl="8" indent="-30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3F3F3"/>
              </a:buClr>
              <a:buSzPts val="1200"/>
              <a:buFont typeface="Fira Sans Condensed Light"/>
              <a:buChar char="■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mailto:Lakatos.robert@it.unideb.hu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hyperlink" Target="mailto:bogacsovics.gergo@inf.unideb.hu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sv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2"/>
          <p:cNvSpPr txBox="1">
            <a:spLocks noGrp="1"/>
          </p:cNvSpPr>
          <p:nvPr>
            <p:ph type="ctrTitle"/>
          </p:nvPr>
        </p:nvSpPr>
        <p:spPr>
          <a:xfrm>
            <a:off x="720000" y="1339850"/>
            <a:ext cx="4404000" cy="147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jdhani"/>
                <a:ea typeface="Rajdhani"/>
                <a:cs typeface="Rajdhani"/>
                <a:sym typeface="Rajdhani"/>
              </a:rPr>
              <a:t>AI &amp; NLP</a:t>
            </a:r>
            <a:endParaRPr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99" name="Google Shape;99;p22"/>
          <p:cNvSpPr txBox="1">
            <a:spLocks noGrp="1"/>
          </p:cNvSpPr>
          <p:nvPr>
            <p:ph type="subTitle" idx="1"/>
          </p:nvPr>
        </p:nvSpPr>
        <p:spPr>
          <a:xfrm>
            <a:off x="720000" y="2995450"/>
            <a:ext cx="4404000" cy="4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Bevezetés a Természetes Nyelvű Szövegfeldolgozásba</a:t>
            </a:r>
            <a:endParaRPr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pic>
        <p:nvPicPr>
          <p:cNvPr id="100" name="Google Shape;100;p22"/>
          <p:cNvPicPr preferRelativeResize="0"/>
          <p:nvPr/>
        </p:nvPicPr>
        <p:blipFill rotWithShape="1">
          <a:blip r:embed="rId4">
            <a:alphaModFix/>
          </a:blip>
          <a:srcRect l="6664" t="4858" r="6220" b="5495"/>
          <a:stretch/>
        </p:blipFill>
        <p:spPr>
          <a:xfrm>
            <a:off x="4046050" y="411988"/>
            <a:ext cx="4197350" cy="43195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3500" dirty="0"/>
              <a:t>BAG-OF-WORDS</a:t>
            </a:r>
            <a:endParaRPr sz="3500" dirty="0">
              <a:solidFill>
                <a:srgbClr val="F3F3F3"/>
              </a:solidFill>
            </a:endParaRPr>
          </a:p>
        </p:txBody>
      </p:sp>
      <p:sp>
        <p:nvSpPr>
          <p:cNvPr id="6" name="Google Shape;148;p29">
            <a:extLst>
              <a:ext uri="{FF2B5EF4-FFF2-40B4-BE49-F238E27FC236}">
                <a16:creationId xmlns:a16="http://schemas.microsoft.com/office/drawing/2014/main" id="{973993A3-1FB1-4D3E-869B-D2BF24DBD257}"/>
              </a:ext>
            </a:extLst>
          </p:cNvPr>
          <p:cNvSpPr txBox="1"/>
          <p:nvPr/>
        </p:nvSpPr>
        <p:spPr>
          <a:xfrm>
            <a:off x="136802" y="3608900"/>
            <a:ext cx="2259000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hu-HU" sz="2400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Mondatok</a:t>
            </a:r>
            <a:endParaRPr sz="2400" dirty="0" err="1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7" name="Google Shape;148;p29">
            <a:extLst>
              <a:ext uri="{FF2B5EF4-FFF2-40B4-BE49-F238E27FC236}">
                <a16:creationId xmlns:a16="http://schemas.microsoft.com/office/drawing/2014/main" id="{A976AE2D-BCE4-484C-A336-0315A30D3796}"/>
              </a:ext>
            </a:extLst>
          </p:cNvPr>
          <p:cNvSpPr txBox="1"/>
          <p:nvPr/>
        </p:nvSpPr>
        <p:spPr>
          <a:xfrm>
            <a:off x="1473602" y="1159200"/>
            <a:ext cx="2259000" cy="27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 sz="2400" dirty="0" err="1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11" name="Google Shape;113;p24">
            <a:extLst>
              <a:ext uri="{FF2B5EF4-FFF2-40B4-BE49-F238E27FC236}">
                <a16:creationId xmlns:a16="http://schemas.microsoft.com/office/drawing/2014/main" id="{538C293E-A9D6-4A0D-BD10-FF57CFABCE2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-2997" y="1375900"/>
            <a:ext cx="2538599" cy="2391700"/>
          </a:xfrm>
          <a:prstGeom prst="rect">
            <a:avLst/>
          </a:prstGeom>
          <a:solidFill>
            <a:srgbClr val="0C343D">
              <a:alpha val="56699"/>
            </a:srgbClr>
          </a:solidFill>
        </p:spPr>
        <p:txBody>
          <a:bodyPr spcFirstLastPara="1" wrap="square" lIns="234000" tIns="234000" rIns="234000" bIns="91425" anchor="t" anchorCtr="0">
            <a:noAutofit/>
          </a:bodyPr>
          <a:lstStyle/>
          <a:p>
            <a:pPr marL="0" indent="0" algn="ctr">
              <a:buNone/>
            </a:pPr>
            <a:r>
              <a:rPr lang="hu-HU" sz="2400" dirty="0"/>
              <a:t>…</a:t>
            </a:r>
            <a:br>
              <a:rPr lang="hu-HU" sz="2400" dirty="0"/>
            </a:br>
            <a:r>
              <a:rPr lang="hu-HU" sz="2400" dirty="0"/>
              <a:t>Ma ismét esős idő van.</a:t>
            </a:r>
          </a:p>
          <a:p>
            <a:pPr marL="0" indent="0" algn="ctr">
              <a:buNone/>
            </a:pPr>
            <a:r>
              <a:rPr lang="hu-HU" sz="2400" dirty="0"/>
              <a:t>A hőmérséklet is visszaesett.</a:t>
            </a:r>
          </a:p>
          <a:p>
            <a:pPr marL="0" indent="0" algn="ctr">
              <a:buNone/>
            </a:pPr>
            <a:r>
              <a:rPr lang="hu-HU" sz="2400" dirty="0"/>
              <a:t>…</a:t>
            </a:r>
          </a:p>
        </p:txBody>
      </p:sp>
      <p:sp>
        <p:nvSpPr>
          <p:cNvPr id="15" name="Nyíl: jobbra mutató 14">
            <a:extLst>
              <a:ext uri="{FF2B5EF4-FFF2-40B4-BE49-F238E27FC236}">
                <a16:creationId xmlns:a16="http://schemas.microsoft.com/office/drawing/2014/main" id="{B21B4449-6A8F-4376-AF38-7FA887B3E844}"/>
              </a:ext>
            </a:extLst>
          </p:cNvPr>
          <p:cNvSpPr/>
          <p:nvPr/>
        </p:nvSpPr>
        <p:spPr>
          <a:xfrm>
            <a:off x="2603102" y="2361600"/>
            <a:ext cx="619200" cy="420300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6" name="Google Shape;148;p29">
            <a:extLst>
              <a:ext uri="{FF2B5EF4-FFF2-40B4-BE49-F238E27FC236}">
                <a16:creationId xmlns:a16="http://schemas.microsoft.com/office/drawing/2014/main" id="{C9C53275-F0E4-408C-8077-B198898EB966}"/>
              </a:ext>
            </a:extLst>
          </p:cNvPr>
          <p:cNvSpPr txBox="1"/>
          <p:nvPr/>
        </p:nvSpPr>
        <p:spPr>
          <a:xfrm>
            <a:off x="5777100" y="3653100"/>
            <a:ext cx="2259000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hu-HU" sz="2400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Szavak listája</a:t>
            </a:r>
            <a:endParaRPr sz="2400" dirty="0" err="1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graphicFrame>
        <p:nvGraphicFramePr>
          <p:cNvPr id="2" name="Táblázat 2">
            <a:extLst>
              <a:ext uri="{FF2B5EF4-FFF2-40B4-BE49-F238E27FC236}">
                <a16:creationId xmlns:a16="http://schemas.microsoft.com/office/drawing/2014/main" id="{098044B6-8E24-460D-A04E-13EF446451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1161641"/>
              </p:ext>
            </p:extLst>
          </p:nvPr>
        </p:nvGraphicFramePr>
        <p:xfrm>
          <a:off x="3299006" y="2188800"/>
          <a:ext cx="5840090" cy="7105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4009">
                  <a:extLst>
                    <a:ext uri="{9D8B030D-6E8A-4147-A177-3AD203B41FA5}">
                      <a16:colId xmlns:a16="http://schemas.microsoft.com/office/drawing/2014/main" val="3763901483"/>
                    </a:ext>
                  </a:extLst>
                </a:gridCol>
                <a:gridCol w="584009">
                  <a:extLst>
                    <a:ext uri="{9D8B030D-6E8A-4147-A177-3AD203B41FA5}">
                      <a16:colId xmlns:a16="http://schemas.microsoft.com/office/drawing/2014/main" val="1030557059"/>
                    </a:ext>
                  </a:extLst>
                </a:gridCol>
                <a:gridCol w="584009">
                  <a:extLst>
                    <a:ext uri="{9D8B030D-6E8A-4147-A177-3AD203B41FA5}">
                      <a16:colId xmlns:a16="http://schemas.microsoft.com/office/drawing/2014/main" val="1428441977"/>
                    </a:ext>
                  </a:extLst>
                </a:gridCol>
                <a:gridCol w="584009">
                  <a:extLst>
                    <a:ext uri="{9D8B030D-6E8A-4147-A177-3AD203B41FA5}">
                      <a16:colId xmlns:a16="http://schemas.microsoft.com/office/drawing/2014/main" val="2717654788"/>
                    </a:ext>
                  </a:extLst>
                </a:gridCol>
                <a:gridCol w="584009">
                  <a:extLst>
                    <a:ext uri="{9D8B030D-6E8A-4147-A177-3AD203B41FA5}">
                      <a16:colId xmlns:a16="http://schemas.microsoft.com/office/drawing/2014/main" val="1543942476"/>
                    </a:ext>
                  </a:extLst>
                </a:gridCol>
                <a:gridCol w="584009">
                  <a:extLst>
                    <a:ext uri="{9D8B030D-6E8A-4147-A177-3AD203B41FA5}">
                      <a16:colId xmlns:a16="http://schemas.microsoft.com/office/drawing/2014/main" val="679943634"/>
                    </a:ext>
                  </a:extLst>
                </a:gridCol>
                <a:gridCol w="584009">
                  <a:extLst>
                    <a:ext uri="{9D8B030D-6E8A-4147-A177-3AD203B41FA5}">
                      <a16:colId xmlns:a16="http://schemas.microsoft.com/office/drawing/2014/main" val="1010066413"/>
                    </a:ext>
                  </a:extLst>
                </a:gridCol>
                <a:gridCol w="584009">
                  <a:extLst>
                    <a:ext uri="{9D8B030D-6E8A-4147-A177-3AD203B41FA5}">
                      <a16:colId xmlns:a16="http://schemas.microsoft.com/office/drawing/2014/main" val="2283988482"/>
                    </a:ext>
                  </a:extLst>
                </a:gridCol>
                <a:gridCol w="584009">
                  <a:extLst>
                    <a:ext uri="{9D8B030D-6E8A-4147-A177-3AD203B41FA5}">
                      <a16:colId xmlns:a16="http://schemas.microsoft.com/office/drawing/2014/main" val="1280164149"/>
                    </a:ext>
                  </a:extLst>
                </a:gridCol>
                <a:gridCol w="584009">
                  <a:extLst>
                    <a:ext uri="{9D8B030D-6E8A-4147-A177-3AD203B41FA5}">
                      <a16:colId xmlns:a16="http://schemas.microsoft.com/office/drawing/2014/main" val="1079290729"/>
                    </a:ext>
                  </a:extLst>
                </a:gridCol>
              </a:tblGrid>
              <a:tr h="236848">
                <a:tc>
                  <a:txBody>
                    <a:bodyPr/>
                    <a:lstStyle/>
                    <a:p>
                      <a:pPr algn="ctr"/>
                      <a:r>
                        <a:rPr lang="hu-HU" sz="600" b="1" dirty="0"/>
                        <a:t>Mondatok</a:t>
                      </a:r>
                    </a:p>
                  </a:txBody>
                  <a:tcPr marL="58401" marR="58401" marT="29200" marB="292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600" b="0" dirty="0"/>
                        <a:t>ma</a:t>
                      </a:r>
                    </a:p>
                  </a:txBody>
                  <a:tcPr marL="58401" marR="58401" marT="29200" marB="292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600" b="0" dirty="0"/>
                        <a:t>ismét</a:t>
                      </a:r>
                    </a:p>
                  </a:txBody>
                  <a:tcPr marL="58401" marR="58401" marT="29200" marB="292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600" b="0" dirty="0"/>
                        <a:t>esős</a:t>
                      </a:r>
                    </a:p>
                  </a:txBody>
                  <a:tcPr marL="58401" marR="58401" marT="29200" marB="292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600" b="0" dirty="0"/>
                        <a:t>idő</a:t>
                      </a:r>
                    </a:p>
                  </a:txBody>
                  <a:tcPr marL="58401" marR="58401" marT="29200" marB="292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600" b="0" dirty="0"/>
                        <a:t>van</a:t>
                      </a:r>
                    </a:p>
                  </a:txBody>
                  <a:tcPr marL="58401" marR="58401" marT="29200" marB="292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600" b="0" dirty="0"/>
                        <a:t>a</a:t>
                      </a:r>
                    </a:p>
                  </a:txBody>
                  <a:tcPr marL="58401" marR="58401" marT="29200" marB="292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600" b="0" dirty="0"/>
                        <a:t>hőmérséklet</a:t>
                      </a:r>
                    </a:p>
                  </a:txBody>
                  <a:tcPr marL="58401" marR="58401" marT="29200" marB="292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600" b="0" dirty="0"/>
                        <a:t>is</a:t>
                      </a:r>
                    </a:p>
                  </a:txBody>
                  <a:tcPr marL="58401" marR="58401" marT="29200" marB="292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600" b="0" dirty="0"/>
                        <a:t>visszaesett</a:t>
                      </a:r>
                    </a:p>
                  </a:txBody>
                  <a:tcPr marL="58401" marR="58401" marT="29200" marB="29200" anchor="ctr"/>
                </a:tc>
                <a:extLst>
                  <a:ext uri="{0D108BD9-81ED-4DB2-BD59-A6C34878D82A}">
                    <a16:rowId xmlns:a16="http://schemas.microsoft.com/office/drawing/2014/main" val="2304911797"/>
                  </a:ext>
                </a:extLst>
              </a:tr>
              <a:tr h="236848">
                <a:tc>
                  <a:txBody>
                    <a:bodyPr/>
                    <a:lstStyle/>
                    <a:p>
                      <a:pPr algn="ctr"/>
                      <a:r>
                        <a:rPr lang="hu-HU" sz="800" dirty="0"/>
                        <a:t>#1</a:t>
                      </a:r>
                    </a:p>
                  </a:txBody>
                  <a:tcPr marL="58401" marR="58401" marT="29200" marB="292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800" dirty="0"/>
                        <a:t>1</a:t>
                      </a:r>
                    </a:p>
                  </a:txBody>
                  <a:tcPr marL="58401" marR="58401" marT="29200" marB="292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800" dirty="0"/>
                        <a:t>1</a:t>
                      </a:r>
                    </a:p>
                  </a:txBody>
                  <a:tcPr marL="58401" marR="58401" marT="29200" marB="292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800" dirty="0"/>
                        <a:t>1</a:t>
                      </a:r>
                    </a:p>
                  </a:txBody>
                  <a:tcPr marL="58401" marR="58401" marT="29200" marB="292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800" dirty="0"/>
                        <a:t>1</a:t>
                      </a:r>
                    </a:p>
                  </a:txBody>
                  <a:tcPr marL="58401" marR="58401" marT="29200" marB="292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800" dirty="0"/>
                        <a:t>1</a:t>
                      </a:r>
                    </a:p>
                  </a:txBody>
                  <a:tcPr marL="58401" marR="58401" marT="29200" marB="292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800" dirty="0"/>
                        <a:t>0</a:t>
                      </a:r>
                    </a:p>
                  </a:txBody>
                  <a:tcPr marL="58401" marR="58401" marT="29200" marB="292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800" dirty="0"/>
                        <a:t>0</a:t>
                      </a:r>
                    </a:p>
                  </a:txBody>
                  <a:tcPr marL="58401" marR="58401" marT="29200" marB="292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800" dirty="0"/>
                        <a:t>0</a:t>
                      </a:r>
                    </a:p>
                  </a:txBody>
                  <a:tcPr marL="58401" marR="58401" marT="29200" marB="292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800" dirty="0"/>
                        <a:t>0</a:t>
                      </a:r>
                    </a:p>
                  </a:txBody>
                  <a:tcPr marL="58401" marR="58401" marT="29200" marB="29200" anchor="ctr"/>
                </a:tc>
                <a:extLst>
                  <a:ext uri="{0D108BD9-81ED-4DB2-BD59-A6C34878D82A}">
                    <a16:rowId xmlns:a16="http://schemas.microsoft.com/office/drawing/2014/main" val="1198102122"/>
                  </a:ext>
                </a:extLst>
              </a:tr>
              <a:tr h="236848">
                <a:tc>
                  <a:txBody>
                    <a:bodyPr/>
                    <a:lstStyle/>
                    <a:p>
                      <a:pPr algn="ctr"/>
                      <a:r>
                        <a:rPr lang="hu-HU" sz="800" dirty="0"/>
                        <a:t>#2</a:t>
                      </a:r>
                    </a:p>
                  </a:txBody>
                  <a:tcPr marL="58401" marR="58401" marT="29200" marB="292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800" dirty="0"/>
                        <a:t>0</a:t>
                      </a:r>
                    </a:p>
                  </a:txBody>
                  <a:tcPr marL="58401" marR="58401" marT="29200" marB="292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800" dirty="0"/>
                        <a:t>0</a:t>
                      </a:r>
                    </a:p>
                  </a:txBody>
                  <a:tcPr marL="58401" marR="58401" marT="29200" marB="292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800" dirty="0"/>
                        <a:t>0</a:t>
                      </a:r>
                    </a:p>
                  </a:txBody>
                  <a:tcPr marL="58401" marR="58401" marT="29200" marB="292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800" dirty="0"/>
                        <a:t>0</a:t>
                      </a:r>
                    </a:p>
                  </a:txBody>
                  <a:tcPr marL="58401" marR="58401" marT="29200" marB="292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800" dirty="0"/>
                        <a:t>0</a:t>
                      </a:r>
                    </a:p>
                  </a:txBody>
                  <a:tcPr marL="58401" marR="58401" marT="29200" marB="292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800" dirty="0"/>
                        <a:t>1</a:t>
                      </a:r>
                    </a:p>
                  </a:txBody>
                  <a:tcPr marL="58401" marR="58401" marT="29200" marB="292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800" dirty="0"/>
                        <a:t>1</a:t>
                      </a:r>
                    </a:p>
                  </a:txBody>
                  <a:tcPr marL="58401" marR="58401" marT="29200" marB="292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800" dirty="0"/>
                        <a:t>1</a:t>
                      </a:r>
                    </a:p>
                  </a:txBody>
                  <a:tcPr marL="58401" marR="58401" marT="29200" marB="292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800" dirty="0"/>
                        <a:t>1</a:t>
                      </a:r>
                    </a:p>
                  </a:txBody>
                  <a:tcPr marL="58401" marR="58401" marT="29200" marB="29200" anchor="ctr"/>
                </a:tc>
                <a:extLst>
                  <a:ext uri="{0D108BD9-81ED-4DB2-BD59-A6C34878D82A}">
                    <a16:rowId xmlns:a16="http://schemas.microsoft.com/office/drawing/2014/main" val="21943964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728290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3500" dirty="0"/>
              <a:t>BAG-OF-WORDS</a:t>
            </a:r>
            <a:endParaRPr sz="3500" dirty="0">
              <a:solidFill>
                <a:srgbClr val="F3F3F3"/>
              </a:solidFill>
            </a:endParaRPr>
          </a:p>
        </p:txBody>
      </p:sp>
      <p:sp>
        <p:nvSpPr>
          <p:cNvPr id="6" name="Google Shape;148;p29">
            <a:extLst>
              <a:ext uri="{FF2B5EF4-FFF2-40B4-BE49-F238E27FC236}">
                <a16:creationId xmlns:a16="http://schemas.microsoft.com/office/drawing/2014/main" id="{973993A3-1FB1-4D3E-869B-D2BF24DBD257}"/>
              </a:ext>
            </a:extLst>
          </p:cNvPr>
          <p:cNvSpPr txBox="1"/>
          <p:nvPr/>
        </p:nvSpPr>
        <p:spPr>
          <a:xfrm>
            <a:off x="136802" y="3608900"/>
            <a:ext cx="2259000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hu-HU" sz="2400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Mondatok</a:t>
            </a:r>
            <a:endParaRPr sz="2400" dirty="0" err="1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7" name="Google Shape;148;p29">
            <a:extLst>
              <a:ext uri="{FF2B5EF4-FFF2-40B4-BE49-F238E27FC236}">
                <a16:creationId xmlns:a16="http://schemas.microsoft.com/office/drawing/2014/main" id="{A976AE2D-BCE4-484C-A336-0315A30D3796}"/>
              </a:ext>
            </a:extLst>
          </p:cNvPr>
          <p:cNvSpPr txBox="1"/>
          <p:nvPr/>
        </p:nvSpPr>
        <p:spPr>
          <a:xfrm>
            <a:off x="1473602" y="1159200"/>
            <a:ext cx="2259000" cy="27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 sz="2400" dirty="0" err="1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11" name="Google Shape;113;p24">
            <a:extLst>
              <a:ext uri="{FF2B5EF4-FFF2-40B4-BE49-F238E27FC236}">
                <a16:creationId xmlns:a16="http://schemas.microsoft.com/office/drawing/2014/main" id="{538C293E-A9D6-4A0D-BD10-FF57CFABCE2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-2997" y="1375900"/>
            <a:ext cx="2538599" cy="2391700"/>
          </a:xfrm>
          <a:prstGeom prst="rect">
            <a:avLst/>
          </a:prstGeom>
          <a:solidFill>
            <a:srgbClr val="0C343D">
              <a:alpha val="56699"/>
            </a:srgbClr>
          </a:solidFill>
        </p:spPr>
        <p:txBody>
          <a:bodyPr spcFirstLastPara="1" wrap="square" lIns="234000" tIns="234000" rIns="234000" bIns="91425" anchor="t" anchorCtr="0">
            <a:noAutofit/>
          </a:bodyPr>
          <a:lstStyle/>
          <a:p>
            <a:pPr marL="0" indent="0" algn="ctr">
              <a:buNone/>
            </a:pPr>
            <a:r>
              <a:rPr lang="hu-HU" sz="2400" dirty="0"/>
              <a:t>…</a:t>
            </a:r>
            <a:br>
              <a:rPr lang="hu-HU" sz="2400" dirty="0"/>
            </a:br>
            <a:r>
              <a:rPr lang="hu-HU" sz="2400" dirty="0"/>
              <a:t>Ma ismét esős idő van.</a:t>
            </a:r>
          </a:p>
          <a:p>
            <a:pPr marL="0" indent="0" algn="ctr">
              <a:buNone/>
            </a:pPr>
            <a:r>
              <a:rPr lang="hu-HU" sz="2400" dirty="0"/>
              <a:t>A hőmérséklet is visszaesett.</a:t>
            </a:r>
          </a:p>
          <a:p>
            <a:pPr marL="0" indent="0" algn="ctr">
              <a:buNone/>
            </a:pPr>
            <a:r>
              <a:rPr lang="hu-HU" sz="2400" dirty="0"/>
              <a:t>…</a:t>
            </a:r>
          </a:p>
        </p:txBody>
      </p:sp>
      <p:sp>
        <p:nvSpPr>
          <p:cNvPr id="15" name="Nyíl: jobbra mutató 14">
            <a:extLst>
              <a:ext uri="{FF2B5EF4-FFF2-40B4-BE49-F238E27FC236}">
                <a16:creationId xmlns:a16="http://schemas.microsoft.com/office/drawing/2014/main" id="{B21B4449-6A8F-4376-AF38-7FA887B3E844}"/>
              </a:ext>
            </a:extLst>
          </p:cNvPr>
          <p:cNvSpPr/>
          <p:nvPr/>
        </p:nvSpPr>
        <p:spPr>
          <a:xfrm>
            <a:off x="2603102" y="2361600"/>
            <a:ext cx="619200" cy="420300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6" name="Google Shape;148;p29">
            <a:extLst>
              <a:ext uri="{FF2B5EF4-FFF2-40B4-BE49-F238E27FC236}">
                <a16:creationId xmlns:a16="http://schemas.microsoft.com/office/drawing/2014/main" id="{C9C53275-F0E4-408C-8077-B198898EB966}"/>
              </a:ext>
            </a:extLst>
          </p:cNvPr>
          <p:cNvSpPr txBox="1"/>
          <p:nvPr/>
        </p:nvSpPr>
        <p:spPr>
          <a:xfrm>
            <a:off x="5777100" y="3653100"/>
            <a:ext cx="2259000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hu-HU" sz="2400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Szavak listája</a:t>
            </a:r>
            <a:endParaRPr sz="2400" dirty="0" err="1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graphicFrame>
        <p:nvGraphicFramePr>
          <p:cNvPr id="2" name="Táblázat 2">
            <a:extLst>
              <a:ext uri="{FF2B5EF4-FFF2-40B4-BE49-F238E27FC236}">
                <a16:creationId xmlns:a16="http://schemas.microsoft.com/office/drawing/2014/main" id="{098044B6-8E24-460D-A04E-13EF446451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552046"/>
              </p:ext>
            </p:extLst>
          </p:nvPr>
        </p:nvGraphicFramePr>
        <p:xfrm>
          <a:off x="3299006" y="2188800"/>
          <a:ext cx="5840090" cy="7105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4009">
                  <a:extLst>
                    <a:ext uri="{9D8B030D-6E8A-4147-A177-3AD203B41FA5}">
                      <a16:colId xmlns:a16="http://schemas.microsoft.com/office/drawing/2014/main" val="3763901483"/>
                    </a:ext>
                  </a:extLst>
                </a:gridCol>
                <a:gridCol w="584009">
                  <a:extLst>
                    <a:ext uri="{9D8B030D-6E8A-4147-A177-3AD203B41FA5}">
                      <a16:colId xmlns:a16="http://schemas.microsoft.com/office/drawing/2014/main" val="1030557059"/>
                    </a:ext>
                  </a:extLst>
                </a:gridCol>
                <a:gridCol w="584009">
                  <a:extLst>
                    <a:ext uri="{9D8B030D-6E8A-4147-A177-3AD203B41FA5}">
                      <a16:colId xmlns:a16="http://schemas.microsoft.com/office/drawing/2014/main" val="4226238874"/>
                    </a:ext>
                  </a:extLst>
                </a:gridCol>
                <a:gridCol w="584009">
                  <a:extLst>
                    <a:ext uri="{9D8B030D-6E8A-4147-A177-3AD203B41FA5}">
                      <a16:colId xmlns:a16="http://schemas.microsoft.com/office/drawing/2014/main" val="2717654788"/>
                    </a:ext>
                  </a:extLst>
                </a:gridCol>
                <a:gridCol w="584009">
                  <a:extLst>
                    <a:ext uri="{9D8B030D-6E8A-4147-A177-3AD203B41FA5}">
                      <a16:colId xmlns:a16="http://schemas.microsoft.com/office/drawing/2014/main" val="1543942476"/>
                    </a:ext>
                  </a:extLst>
                </a:gridCol>
                <a:gridCol w="584009">
                  <a:extLst>
                    <a:ext uri="{9D8B030D-6E8A-4147-A177-3AD203B41FA5}">
                      <a16:colId xmlns:a16="http://schemas.microsoft.com/office/drawing/2014/main" val="679943634"/>
                    </a:ext>
                  </a:extLst>
                </a:gridCol>
                <a:gridCol w="584009">
                  <a:extLst>
                    <a:ext uri="{9D8B030D-6E8A-4147-A177-3AD203B41FA5}">
                      <a16:colId xmlns:a16="http://schemas.microsoft.com/office/drawing/2014/main" val="1010066413"/>
                    </a:ext>
                  </a:extLst>
                </a:gridCol>
                <a:gridCol w="584009">
                  <a:extLst>
                    <a:ext uri="{9D8B030D-6E8A-4147-A177-3AD203B41FA5}">
                      <a16:colId xmlns:a16="http://schemas.microsoft.com/office/drawing/2014/main" val="2283988482"/>
                    </a:ext>
                  </a:extLst>
                </a:gridCol>
                <a:gridCol w="584009">
                  <a:extLst>
                    <a:ext uri="{9D8B030D-6E8A-4147-A177-3AD203B41FA5}">
                      <a16:colId xmlns:a16="http://schemas.microsoft.com/office/drawing/2014/main" val="1280164149"/>
                    </a:ext>
                  </a:extLst>
                </a:gridCol>
                <a:gridCol w="584009">
                  <a:extLst>
                    <a:ext uri="{9D8B030D-6E8A-4147-A177-3AD203B41FA5}">
                      <a16:colId xmlns:a16="http://schemas.microsoft.com/office/drawing/2014/main" val="1079290729"/>
                    </a:ext>
                  </a:extLst>
                </a:gridCol>
              </a:tblGrid>
              <a:tr h="236848">
                <a:tc>
                  <a:txBody>
                    <a:bodyPr/>
                    <a:lstStyle/>
                    <a:p>
                      <a:pPr algn="ctr"/>
                      <a:r>
                        <a:rPr lang="hu-HU" sz="600" b="1" dirty="0"/>
                        <a:t>Mondatok</a:t>
                      </a:r>
                    </a:p>
                  </a:txBody>
                  <a:tcPr marL="58401" marR="58401" marT="29200" marB="292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600" b="0" dirty="0"/>
                        <a:t>ma</a:t>
                      </a:r>
                    </a:p>
                  </a:txBody>
                  <a:tcPr marL="58401" marR="58401" marT="29200" marB="292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600" b="0" dirty="0"/>
                        <a:t>ismét</a:t>
                      </a:r>
                    </a:p>
                  </a:txBody>
                  <a:tcPr marL="58401" marR="58401" marT="29200" marB="292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600" b="0" dirty="0"/>
                        <a:t>esős</a:t>
                      </a:r>
                    </a:p>
                  </a:txBody>
                  <a:tcPr marL="58401" marR="58401" marT="29200" marB="292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600" b="0" dirty="0"/>
                        <a:t>idő</a:t>
                      </a:r>
                    </a:p>
                  </a:txBody>
                  <a:tcPr marL="58401" marR="58401" marT="29200" marB="292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600" b="0" dirty="0"/>
                        <a:t>van</a:t>
                      </a:r>
                    </a:p>
                  </a:txBody>
                  <a:tcPr marL="58401" marR="58401" marT="29200" marB="292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600" b="0" dirty="0"/>
                        <a:t>a</a:t>
                      </a:r>
                    </a:p>
                  </a:txBody>
                  <a:tcPr marL="58401" marR="58401" marT="29200" marB="292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600" b="0" dirty="0"/>
                        <a:t>hőmérséklet</a:t>
                      </a:r>
                    </a:p>
                  </a:txBody>
                  <a:tcPr marL="58401" marR="58401" marT="29200" marB="292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600" b="0" dirty="0"/>
                        <a:t>is</a:t>
                      </a:r>
                    </a:p>
                  </a:txBody>
                  <a:tcPr marL="58401" marR="58401" marT="29200" marB="292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600" b="0" dirty="0"/>
                        <a:t>visszaesett</a:t>
                      </a:r>
                    </a:p>
                  </a:txBody>
                  <a:tcPr marL="58401" marR="58401" marT="29200" marB="29200" anchor="ctr"/>
                </a:tc>
                <a:extLst>
                  <a:ext uri="{0D108BD9-81ED-4DB2-BD59-A6C34878D82A}">
                    <a16:rowId xmlns:a16="http://schemas.microsoft.com/office/drawing/2014/main" val="2304911797"/>
                  </a:ext>
                </a:extLst>
              </a:tr>
              <a:tr h="236848">
                <a:tc>
                  <a:txBody>
                    <a:bodyPr/>
                    <a:lstStyle/>
                    <a:p>
                      <a:pPr algn="ctr"/>
                      <a:r>
                        <a:rPr lang="hu-HU" sz="800" dirty="0"/>
                        <a:t>#1</a:t>
                      </a:r>
                    </a:p>
                  </a:txBody>
                  <a:tcPr marL="58401" marR="58401" marT="29200" marB="292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800" dirty="0"/>
                        <a:t>1</a:t>
                      </a:r>
                    </a:p>
                  </a:txBody>
                  <a:tcPr marL="58401" marR="58401" marT="29200" marB="292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800" dirty="0"/>
                        <a:t>1</a:t>
                      </a:r>
                    </a:p>
                  </a:txBody>
                  <a:tcPr marL="58401" marR="58401" marT="29200" marB="292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800" dirty="0"/>
                        <a:t>1</a:t>
                      </a:r>
                    </a:p>
                  </a:txBody>
                  <a:tcPr marL="58401" marR="58401" marT="29200" marB="292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800" dirty="0"/>
                        <a:t>1</a:t>
                      </a:r>
                    </a:p>
                  </a:txBody>
                  <a:tcPr marL="58401" marR="58401" marT="29200" marB="292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800" dirty="0"/>
                        <a:t>1</a:t>
                      </a:r>
                    </a:p>
                  </a:txBody>
                  <a:tcPr marL="58401" marR="58401" marT="29200" marB="292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800" dirty="0"/>
                        <a:t>0</a:t>
                      </a:r>
                    </a:p>
                  </a:txBody>
                  <a:tcPr marL="58401" marR="58401" marT="29200" marB="292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800" dirty="0"/>
                        <a:t>0</a:t>
                      </a:r>
                    </a:p>
                  </a:txBody>
                  <a:tcPr marL="58401" marR="58401" marT="29200" marB="292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800" dirty="0"/>
                        <a:t>0</a:t>
                      </a:r>
                    </a:p>
                  </a:txBody>
                  <a:tcPr marL="58401" marR="58401" marT="29200" marB="292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800" dirty="0"/>
                        <a:t>0</a:t>
                      </a:r>
                    </a:p>
                  </a:txBody>
                  <a:tcPr marL="58401" marR="58401" marT="29200" marB="29200" anchor="ctr"/>
                </a:tc>
                <a:extLst>
                  <a:ext uri="{0D108BD9-81ED-4DB2-BD59-A6C34878D82A}">
                    <a16:rowId xmlns:a16="http://schemas.microsoft.com/office/drawing/2014/main" val="1198102122"/>
                  </a:ext>
                </a:extLst>
              </a:tr>
              <a:tr h="236848">
                <a:tc>
                  <a:txBody>
                    <a:bodyPr/>
                    <a:lstStyle/>
                    <a:p>
                      <a:pPr algn="ctr"/>
                      <a:r>
                        <a:rPr lang="hu-HU" sz="800" dirty="0"/>
                        <a:t>#2</a:t>
                      </a:r>
                    </a:p>
                  </a:txBody>
                  <a:tcPr marL="58401" marR="58401" marT="29200" marB="292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800" dirty="0"/>
                        <a:t>0</a:t>
                      </a:r>
                    </a:p>
                  </a:txBody>
                  <a:tcPr marL="58401" marR="58401" marT="29200" marB="292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800" dirty="0"/>
                        <a:t>0</a:t>
                      </a:r>
                    </a:p>
                  </a:txBody>
                  <a:tcPr marL="58401" marR="58401" marT="29200" marB="292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800" dirty="0"/>
                        <a:t>0</a:t>
                      </a:r>
                    </a:p>
                  </a:txBody>
                  <a:tcPr marL="58401" marR="58401" marT="29200" marB="292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800" dirty="0"/>
                        <a:t>0</a:t>
                      </a:r>
                    </a:p>
                  </a:txBody>
                  <a:tcPr marL="58401" marR="58401" marT="29200" marB="292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800" dirty="0"/>
                        <a:t>0</a:t>
                      </a:r>
                    </a:p>
                  </a:txBody>
                  <a:tcPr marL="58401" marR="58401" marT="29200" marB="292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800" dirty="0"/>
                        <a:t>1</a:t>
                      </a:r>
                    </a:p>
                  </a:txBody>
                  <a:tcPr marL="58401" marR="58401" marT="29200" marB="292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800" dirty="0"/>
                        <a:t>1</a:t>
                      </a:r>
                    </a:p>
                  </a:txBody>
                  <a:tcPr marL="58401" marR="58401" marT="29200" marB="292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800" dirty="0"/>
                        <a:t>1</a:t>
                      </a:r>
                    </a:p>
                  </a:txBody>
                  <a:tcPr marL="58401" marR="58401" marT="29200" marB="292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800" dirty="0"/>
                        <a:t>1</a:t>
                      </a:r>
                    </a:p>
                  </a:txBody>
                  <a:tcPr marL="58401" marR="58401" marT="29200" marB="29200" anchor="ctr"/>
                </a:tc>
                <a:extLst>
                  <a:ext uri="{0D108BD9-81ED-4DB2-BD59-A6C34878D82A}">
                    <a16:rowId xmlns:a16="http://schemas.microsoft.com/office/drawing/2014/main" val="2194396467"/>
                  </a:ext>
                </a:extLst>
              </a:tr>
            </a:tbl>
          </a:graphicData>
        </a:graphic>
      </p:graphicFrame>
      <p:sp>
        <p:nvSpPr>
          <p:cNvPr id="3" name="Ellipszis 2">
            <a:extLst>
              <a:ext uri="{FF2B5EF4-FFF2-40B4-BE49-F238E27FC236}">
                <a16:creationId xmlns:a16="http://schemas.microsoft.com/office/drawing/2014/main" id="{AE1BAD27-F7EC-47DA-B04A-AEAB78840E44}"/>
              </a:ext>
            </a:extLst>
          </p:cNvPr>
          <p:cNvSpPr/>
          <p:nvPr/>
        </p:nvSpPr>
        <p:spPr>
          <a:xfrm>
            <a:off x="3985706" y="2112125"/>
            <a:ext cx="5153391" cy="343076"/>
          </a:xfrm>
          <a:prstGeom prst="ellipse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0" name="Google Shape;148;p29">
            <a:extLst>
              <a:ext uri="{FF2B5EF4-FFF2-40B4-BE49-F238E27FC236}">
                <a16:creationId xmlns:a16="http://schemas.microsoft.com/office/drawing/2014/main" id="{C9A5B69D-3D08-447F-970E-2D867132AD9D}"/>
              </a:ext>
            </a:extLst>
          </p:cNvPr>
          <p:cNvSpPr txBox="1"/>
          <p:nvPr/>
        </p:nvSpPr>
        <p:spPr>
          <a:xfrm>
            <a:off x="5777100" y="1464125"/>
            <a:ext cx="2259000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hu-HU" sz="2400" dirty="0" err="1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Vocabulary</a:t>
            </a:r>
            <a:endParaRPr sz="2400" dirty="0" err="1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</p:spTree>
    <p:extLst>
      <p:ext uri="{BB962C8B-B14F-4D97-AF65-F5344CB8AC3E}">
        <p14:creationId xmlns:p14="http://schemas.microsoft.com/office/powerpoint/2010/main" val="15796919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3500" dirty="0"/>
              <a:t>BAG-OF-WORDS</a:t>
            </a:r>
            <a:endParaRPr sz="3500" dirty="0">
              <a:solidFill>
                <a:srgbClr val="F3F3F3"/>
              </a:solidFill>
            </a:endParaRPr>
          </a:p>
        </p:txBody>
      </p:sp>
      <p:sp>
        <p:nvSpPr>
          <p:cNvPr id="6" name="Google Shape;148;p29">
            <a:extLst>
              <a:ext uri="{FF2B5EF4-FFF2-40B4-BE49-F238E27FC236}">
                <a16:creationId xmlns:a16="http://schemas.microsoft.com/office/drawing/2014/main" id="{973993A3-1FB1-4D3E-869B-D2BF24DBD257}"/>
              </a:ext>
            </a:extLst>
          </p:cNvPr>
          <p:cNvSpPr txBox="1"/>
          <p:nvPr/>
        </p:nvSpPr>
        <p:spPr>
          <a:xfrm>
            <a:off x="1107900" y="3777100"/>
            <a:ext cx="2259000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hu-HU" sz="2400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Mondatok</a:t>
            </a:r>
            <a:endParaRPr sz="2400" dirty="0" err="1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7" name="Google Shape;148;p29">
            <a:extLst>
              <a:ext uri="{FF2B5EF4-FFF2-40B4-BE49-F238E27FC236}">
                <a16:creationId xmlns:a16="http://schemas.microsoft.com/office/drawing/2014/main" id="{A976AE2D-BCE4-484C-A336-0315A30D3796}"/>
              </a:ext>
            </a:extLst>
          </p:cNvPr>
          <p:cNvSpPr txBox="1"/>
          <p:nvPr/>
        </p:nvSpPr>
        <p:spPr>
          <a:xfrm>
            <a:off x="1473602" y="1159200"/>
            <a:ext cx="2259000" cy="27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 sz="2400" dirty="0" err="1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11" name="Google Shape;113;p24">
            <a:extLst>
              <a:ext uri="{FF2B5EF4-FFF2-40B4-BE49-F238E27FC236}">
                <a16:creationId xmlns:a16="http://schemas.microsoft.com/office/drawing/2014/main" id="{538C293E-A9D6-4A0D-BD10-FF57CFABCE2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73805" y="1375900"/>
            <a:ext cx="2538599" cy="2391700"/>
          </a:xfrm>
          <a:prstGeom prst="rect">
            <a:avLst/>
          </a:prstGeom>
          <a:solidFill>
            <a:srgbClr val="0C343D">
              <a:alpha val="56699"/>
            </a:srgbClr>
          </a:solidFill>
        </p:spPr>
        <p:txBody>
          <a:bodyPr spcFirstLastPara="1" wrap="square" lIns="234000" tIns="234000" rIns="234000" bIns="91425" anchor="t" anchorCtr="0">
            <a:noAutofit/>
          </a:bodyPr>
          <a:lstStyle/>
          <a:p>
            <a:pPr marL="0" indent="0" algn="ctr">
              <a:buNone/>
            </a:pPr>
            <a:r>
              <a:rPr lang="hu-HU" sz="2400" dirty="0"/>
              <a:t>…</a:t>
            </a:r>
            <a:br>
              <a:rPr lang="hu-HU" sz="2400" dirty="0"/>
            </a:br>
            <a:r>
              <a:rPr lang="hu-HU" sz="2400" dirty="0"/>
              <a:t>Ma esős idő van.</a:t>
            </a:r>
          </a:p>
          <a:p>
            <a:pPr marL="0" indent="0" algn="ctr">
              <a:buNone/>
            </a:pPr>
            <a:r>
              <a:rPr lang="hu-HU" sz="2400" dirty="0"/>
              <a:t>A hőmérséklet is visszaesett.</a:t>
            </a:r>
          </a:p>
          <a:p>
            <a:pPr marL="0" indent="0" algn="ctr">
              <a:buNone/>
            </a:pPr>
            <a:r>
              <a:rPr lang="hu-HU" sz="2400" dirty="0"/>
              <a:t>…</a:t>
            </a:r>
          </a:p>
        </p:txBody>
      </p:sp>
      <p:sp>
        <p:nvSpPr>
          <p:cNvPr id="15" name="Nyíl: jobbra mutató 14">
            <a:extLst>
              <a:ext uri="{FF2B5EF4-FFF2-40B4-BE49-F238E27FC236}">
                <a16:creationId xmlns:a16="http://schemas.microsoft.com/office/drawing/2014/main" id="{B21B4449-6A8F-4376-AF38-7FA887B3E844}"/>
              </a:ext>
            </a:extLst>
          </p:cNvPr>
          <p:cNvSpPr/>
          <p:nvPr/>
        </p:nvSpPr>
        <p:spPr>
          <a:xfrm>
            <a:off x="3732602" y="2361600"/>
            <a:ext cx="619200" cy="420300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6" name="Google Shape;148;p29">
            <a:extLst>
              <a:ext uri="{FF2B5EF4-FFF2-40B4-BE49-F238E27FC236}">
                <a16:creationId xmlns:a16="http://schemas.microsoft.com/office/drawing/2014/main" id="{C9C53275-F0E4-408C-8077-B198898EB966}"/>
              </a:ext>
            </a:extLst>
          </p:cNvPr>
          <p:cNvSpPr txBox="1"/>
          <p:nvPr/>
        </p:nvSpPr>
        <p:spPr>
          <a:xfrm>
            <a:off x="5491950" y="3873600"/>
            <a:ext cx="2259000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hu-HU" sz="2400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Bag-of-</a:t>
            </a:r>
            <a:r>
              <a:rPr lang="hu-HU" sz="2400" dirty="0" err="1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words</a:t>
            </a:r>
            <a:r>
              <a:rPr lang="hu-HU" sz="2400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 reprezentáció</a:t>
            </a:r>
            <a:endParaRPr sz="2400" dirty="0" err="1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12" name="Google Shape;113;p24">
            <a:extLst>
              <a:ext uri="{FF2B5EF4-FFF2-40B4-BE49-F238E27FC236}">
                <a16:creationId xmlns:a16="http://schemas.microsoft.com/office/drawing/2014/main" id="{4D082ECE-6BED-4A6F-9F7F-C62B22C35BDC}"/>
              </a:ext>
            </a:extLst>
          </p:cNvPr>
          <p:cNvSpPr txBox="1">
            <a:spLocks/>
          </p:cNvSpPr>
          <p:nvPr/>
        </p:nvSpPr>
        <p:spPr>
          <a:xfrm>
            <a:off x="4572000" y="1375900"/>
            <a:ext cx="4098900" cy="2391700"/>
          </a:xfrm>
          <a:prstGeom prst="rect">
            <a:avLst/>
          </a:prstGeom>
          <a:solidFill>
            <a:srgbClr val="0C343D">
              <a:alpha val="56699"/>
            </a:srgbClr>
          </a:solidFill>
          <a:ln>
            <a:noFill/>
          </a:ln>
        </p:spPr>
        <p:txBody>
          <a:bodyPr spcFirstLastPara="1" wrap="square" lIns="234000" tIns="234000" rIns="234000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Fira Sans Condensed Light"/>
              <a:buAutoNum type="arabicPeriod"/>
              <a:defRPr sz="13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Fira Sans Condensed Light"/>
              <a:buAutoNum type="alphaLcPeriod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Fira Sans Condensed Light"/>
              <a:buAutoNum type="romanLcPeriod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Fira Sans Condensed Light"/>
              <a:buAutoNum type="arabicPeriod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Fira Sans Condensed Light"/>
              <a:buAutoNum type="alphaLcPeriod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Fira Sans Condensed Light"/>
              <a:buAutoNum type="romanLcPeriod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Fira Sans Condensed Light"/>
              <a:buAutoNum type="arabicPeriod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Fira Sans Condensed Light"/>
              <a:buAutoNum type="alphaLcPeriod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Fira Sans Condensed Light"/>
              <a:buAutoNum type="romanLcPeriod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pPr marL="0" indent="0" algn="ctr">
              <a:buFont typeface="Fira Sans Condensed Light"/>
              <a:buNone/>
            </a:pPr>
            <a:r>
              <a:rPr lang="hu-HU" sz="2400" dirty="0"/>
              <a:t>…</a:t>
            </a:r>
            <a:br>
              <a:rPr lang="hu-HU" sz="2400" dirty="0"/>
            </a:br>
            <a:r>
              <a:rPr lang="hu-HU" sz="2400" dirty="0"/>
              <a:t>[1, 1, 1, 1, 1, 0, 0, 0, 0]</a:t>
            </a:r>
          </a:p>
          <a:p>
            <a:pPr marL="0" indent="0" algn="ctr">
              <a:buFont typeface="Fira Sans Condensed Light"/>
              <a:buNone/>
            </a:pPr>
            <a:r>
              <a:rPr lang="hu-HU" sz="2400" dirty="0"/>
              <a:t>[0, 0, 0, 0, 0, 1, 1, 1, 1]</a:t>
            </a:r>
          </a:p>
          <a:p>
            <a:pPr marL="0" indent="0" algn="ctr">
              <a:buFont typeface="Fira Sans Condensed Light"/>
              <a:buNone/>
            </a:pPr>
            <a:r>
              <a:rPr lang="hu-HU" sz="240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9343105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3500" dirty="0"/>
              <a:t>BAG-OF-WORDS</a:t>
            </a:r>
            <a:endParaRPr sz="3500" dirty="0">
              <a:solidFill>
                <a:srgbClr val="F3F3F3"/>
              </a:solidFill>
            </a:endParaRPr>
          </a:p>
        </p:txBody>
      </p:sp>
      <p:sp>
        <p:nvSpPr>
          <p:cNvPr id="6" name="Google Shape;148;p29">
            <a:extLst>
              <a:ext uri="{FF2B5EF4-FFF2-40B4-BE49-F238E27FC236}">
                <a16:creationId xmlns:a16="http://schemas.microsoft.com/office/drawing/2014/main" id="{973993A3-1FB1-4D3E-869B-D2BF24DBD257}"/>
              </a:ext>
            </a:extLst>
          </p:cNvPr>
          <p:cNvSpPr txBox="1"/>
          <p:nvPr/>
        </p:nvSpPr>
        <p:spPr>
          <a:xfrm>
            <a:off x="139799" y="3786600"/>
            <a:ext cx="2259000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hu-HU" sz="2400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Mondat</a:t>
            </a:r>
            <a:endParaRPr sz="2400" dirty="0" err="1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7" name="Google Shape;148;p29">
            <a:extLst>
              <a:ext uri="{FF2B5EF4-FFF2-40B4-BE49-F238E27FC236}">
                <a16:creationId xmlns:a16="http://schemas.microsoft.com/office/drawing/2014/main" id="{A976AE2D-BCE4-484C-A336-0315A30D3796}"/>
              </a:ext>
            </a:extLst>
          </p:cNvPr>
          <p:cNvSpPr txBox="1"/>
          <p:nvPr/>
        </p:nvSpPr>
        <p:spPr>
          <a:xfrm>
            <a:off x="1473602" y="1159200"/>
            <a:ext cx="2259000" cy="27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 sz="2400" dirty="0" err="1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11" name="Google Shape;113;p24">
            <a:extLst>
              <a:ext uri="{FF2B5EF4-FFF2-40B4-BE49-F238E27FC236}">
                <a16:creationId xmlns:a16="http://schemas.microsoft.com/office/drawing/2014/main" id="{538C293E-A9D6-4A0D-BD10-FF57CFABCE2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0" y="1385400"/>
            <a:ext cx="2538599" cy="2391700"/>
          </a:xfrm>
          <a:prstGeom prst="rect">
            <a:avLst/>
          </a:prstGeom>
          <a:solidFill>
            <a:srgbClr val="0C343D">
              <a:alpha val="56699"/>
            </a:srgbClr>
          </a:solidFill>
        </p:spPr>
        <p:txBody>
          <a:bodyPr spcFirstLastPara="1" wrap="square" lIns="234000" tIns="234000" rIns="234000" bIns="91425" anchor="t" anchorCtr="0">
            <a:noAutofit/>
          </a:bodyPr>
          <a:lstStyle/>
          <a:p>
            <a:pPr marL="0" indent="0" algn="ctr">
              <a:buNone/>
            </a:pPr>
            <a:endParaRPr lang="hu-HU" sz="2400" dirty="0"/>
          </a:p>
          <a:p>
            <a:pPr marL="0" indent="0" algn="ctr">
              <a:buNone/>
            </a:pPr>
            <a:r>
              <a:rPr lang="hu-HU" sz="2400" dirty="0"/>
              <a:t>Ma ismét visszaesett a hőmérséklet.</a:t>
            </a:r>
          </a:p>
        </p:txBody>
      </p:sp>
      <p:sp>
        <p:nvSpPr>
          <p:cNvPr id="15" name="Nyíl: jobbra mutató 14">
            <a:extLst>
              <a:ext uri="{FF2B5EF4-FFF2-40B4-BE49-F238E27FC236}">
                <a16:creationId xmlns:a16="http://schemas.microsoft.com/office/drawing/2014/main" id="{B21B4449-6A8F-4376-AF38-7FA887B3E844}"/>
              </a:ext>
            </a:extLst>
          </p:cNvPr>
          <p:cNvSpPr/>
          <p:nvPr/>
        </p:nvSpPr>
        <p:spPr>
          <a:xfrm>
            <a:off x="2670213" y="2222137"/>
            <a:ext cx="619200" cy="420300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6" name="Google Shape;148;p29">
            <a:extLst>
              <a:ext uri="{FF2B5EF4-FFF2-40B4-BE49-F238E27FC236}">
                <a16:creationId xmlns:a16="http://schemas.microsoft.com/office/drawing/2014/main" id="{C9C53275-F0E4-408C-8077-B198898EB966}"/>
              </a:ext>
            </a:extLst>
          </p:cNvPr>
          <p:cNvSpPr txBox="1"/>
          <p:nvPr/>
        </p:nvSpPr>
        <p:spPr>
          <a:xfrm>
            <a:off x="5153014" y="3873600"/>
            <a:ext cx="2259000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hu-HU" sz="2400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Bag-of-</a:t>
            </a:r>
            <a:r>
              <a:rPr lang="hu-HU" sz="2400" dirty="0" err="1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words</a:t>
            </a:r>
            <a:r>
              <a:rPr lang="hu-HU" sz="2400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 reprezentáció</a:t>
            </a:r>
            <a:endParaRPr sz="2400" dirty="0" err="1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graphicFrame>
        <p:nvGraphicFramePr>
          <p:cNvPr id="9" name="Táblázat 2">
            <a:extLst>
              <a:ext uri="{FF2B5EF4-FFF2-40B4-BE49-F238E27FC236}">
                <a16:creationId xmlns:a16="http://schemas.microsoft.com/office/drawing/2014/main" id="{99267681-EE76-48A4-826F-02C3D988CC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0378060"/>
              </p:ext>
            </p:extLst>
          </p:nvPr>
        </p:nvGraphicFramePr>
        <p:xfrm>
          <a:off x="3421027" y="2174400"/>
          <a:ext cx="5722974" cy="5157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5886">
                  <a:extLst>
                    <a:ext uri="{9D8B030D-6E8A-4147-A177-3AD203B41FA5}">
                      <a16:colId xmlns:a16="http://schemas.microsoft.com/office/drawing/2014/main" val="1030557059"/>
                    </a:ext>
                  </a:extLst>
                </a:gridCol>
                <a:gridCol w="635886">
                  <a:extLst>
                    <a:ext uri="{9D8B030D-6E8A-4147-A177-3AD203B41FA5}">
                      <a16:colId xmlns:a16="http://schemas.microsoft.com/office/drawing/2014/main" val="4226238874"/>
                    </a:ext>
                  </a:extLst>
                </a:gridCol>
                <a:gridCol w="635886">
                  <a:extLst>
                    <a:ext uri="{9D8B030D-6E8A-4147-A177-3AD203B41FA5}">
                      <a16:colId xmlns:a16="http://schemas.microsoft.com/office/drawing/2014/main" val="2717654788"/>
                    </a:ext>
                  </a:extLst>
                </a:gridCol>
                <a:gridCol w="635886">
                  <a:extLst>
                    <a:ext uri="{9D8B030D-6E8A-4147-A177-3AD203B41FA5}">
                      <a16:colId xmlns:a16="http://schemas.microsoft.com/office/drawing/2014/main" val="1543942476"/>
                    </a:ext>
                  </a:extLst>
                </a:gridCol>
                <a:gridCol w="635886">
                  <a:extLst>
                    <a:ext uri="{9D8B030D-6E8A-4147-A177-3AD203B41FA5}">
                      <a16:colId xmlns:a16="http://schemas.microsoft.com/office/drawing/2014/main" val="679943634"/>
                    </a:ext>
                  </a:extLst>
                </a:gridCol>
                <a:gridCol w="635886">
                  <a:extLst>
                    <a:ext uri="{9D8B030D-6E8A-4147-A177-3AD203B41FA5}">
                      <a16:colId xmlns:a16="http://schemas.microsoft.com/office/drawing/2014/main" val="1010066413"/>
                    </a:ext>
                  </a:extLst>
                </a:gridCol>
                <a:gridCol w="635886">
                  <a:extLst>
                    <a:ext uri="{9D8B030D-6E8A-4147-A177-3AD203B41FA5}">
                      <a16:colId xmlns:a16="http://schemas.microsoft.com/office/drawing/2014/main" val="2283988482"/>
                    </a:ext>
                  </a:extLst>
                </a:gridCol>
                <a:gridCol w="635886">
                  <a:extLst>
                    <a:ext uri="{9D8B030D-6E8A-4147-A177-3AD203B41FA5}">
                      <a16:colId xmlns:a16="http://schemas.microsoft.com/office/drawing/2014/main" val="1280164149"/>
                    </a:ext>
                  </a:extLst>
                </a:gridCol>
                <a:gridCol w="635886">
                  <a:extLst>
                    <a:ext uri="{9D8B030D-6E8A-4147-A177-3AD203B41FA5}">
                      <a16:colId xmlns:a16="http://schemas.microsoft.com/office/drawing/2014/main" val="1079290729"/>
                    </a:ext>
                  </a:extLst>
                </a:gridCol>
              </a:tblGrid>
              <a:tr h="257887">
                <a:tc>
                  <a:txBody>
                    <a:bodyPr/>
                    <a:lstStyle/>
                    <a:p>
                      <a:pPr algn="ctr"/>
                      <a:r>
                        <a:rPr lang="hu-HU" sz="700" b="0" dirty="0"/>
                        <a:t>ma</a:t>
                      </a:r>
                    </a:p>
                  </a:txBody>
                  <a:tcPr marL="63589" marR="63589" marT="31794" marB="3179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700" b="0" dirty="0"/>
                        <a:t>ismét</a:t>
                      </a:r>
                    </a:p>
                  </a:txBody>
                  <a:tcPr marL="63589" marR="63589" marT="31794" marB="3179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700" b="0" dirty="0"/>
                        <a:t>esős</a:t>
                      </a:r>
                    </a:p>
                  </a:txBody>
                  <a:tcPr marL="63589" marR="63589" marT="31794" marB="3179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700" b="0" dirty="0"/>
                        <a:t>idő</a:t>
                      </a:r>
                    </a:p>
                  </a:txBody>
                  <a:tcPr marL="63589" marR="63589" marT="31794" marB="3179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700" b="0" dirty="0"/>
                        <a:t>van</a:t>
                      </a:r>
                    </a:p>
                  </a:txBody>
                  <a:tcPr marL="63589" marR="63589" marT="31794" marB="3179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700" b="0" dirty="0"/>
                        <a:t>a</a:t>
                      </a:r>
                    </a:p>
                  </a:txBody>
                  <a:tcPr marL="63589" marR="63589" marT="31794" marB="3179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700" b="0" dirty="0"/>
                        <a:t>hőmérséklet</a:t>
                      </a:r>
                    </a:p>
                  </a:txBody>
                  <a:tcPr marL="63589" marR="63589" marT="31794" marB="3179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700" b="0" dirty="0"/>
                        <a:t>is</a:t>
                      </a:r>
                    </a:p>
                  </a:txBody>
                  <a:tcPr marL="63589" marR="63589" marT="31794" marB="3179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700" b="0" dirty="0"/>
                        <a:t>visszaesett</a:t>
                      </a:r>
                    </a:p>
                  </a:txBody>
                  <a:tcPr marL="63589" marR="63589" marT="31794" marB="31794" anchor="ctr"/>
                </a:tc>
                <a:extLst>
                  <a:ext uri="{0D108BD9-81ED-4DB2-BD59-A6C34878D82A}">
                    <a16:rowId xmlns:a16="http://schemas.microsoft.com/office/drawing/2014/main" val="2304911797"/>
                  </a:ext>
                </a:extLst>
              </a:tr>
              <a:tr h="257887">
                <a:tc>
                  <a:txBody>
                    <a:bodyPr/>
                    <a:lstStyle/>
                    <a:p>
                      <a:pPr algn="ctr"/>
                      <a:r>
                        <a:rPr lang="hu-HU" sz="900" dirty="0"/>
                        <a:t>1</a:t>
                      </a:r>
                    </a:p>
                  </a:txBody>
                  <a:tcPr marL="63589" marR="63589" marT="31794" marB="3179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900" dirty="0"/>
                        <a:t>1</a:t>
                      </a:r>
                    </a:p>
                  </a:txBody>
                  <a:tcPr marL="63589" marR="63589" marT="31794" marB="3179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900" dirty="0"/>
                        <a:t>0</a:t>
                      </a:r>
                    </a:p>
                  </a:txBody>
                  <a:tcPr marL="63589" marR="63589" marT="31794" marB="3179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900" dirty="0"/>
                        <a:t>0</a:t>
                      </a:r>
                    </a:p>
                  </a:txBody>
                  <a:tcPr marL="63589" marR="63589" marT="31794" marB="3179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900" dirty="0"/>
                        <a:t>0</a:t>
                      </a:r>
                    </a:p>
                  </a:txBody>
                  <a:tcPr marL="63589" marR="63589" marT="31794" marB="3179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900" dirty="0"/>
                        <a:t>1</a:t>
                      </a:r>
                    </a:p>
                  </a:txBody>
                  <a:tcPr marL="63589" marR="63589" marT="31794" marB="3179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900" dirty="0"/>
                        <a:t>1</a:t>
                      </a:r>
                    </a:p>
                  </a:txBody>
                  <a:tcPr marL="63589" marR="63589" marT="31794" marB="3179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900" dirty="0"/>
                        <a:t>0</a:t>
                      </a:r>
                    </a:p>
                  </a:txBody>
                  <a:tcPr marL="63589" marR="63589" marT="31794" marB="3179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900" dirty="0"/>
                        <a:t>1</a:t>
                      </a:r>
                    </a:p>
                  </a:txBody>
                  <a:tcPr marL="63589" marR="63589" marT="31794" marB="31794" anchor="ctr"/>
                </a:tc>
                <a:extLst>
                  <a:ext uri="{0D108BD9-81ED-4DB2-BD59-A6C34878D82A}">
                    <a16:rowId xmlns:a16="http://schemas.microsoft.com/office/drawing/2014/main" val="11981021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31461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3500" dirty="0"/>
              <a:t>BAG-OF-WORDS</a:t>
            </a:r>
            <a:endParaRPr sz="3500" dirty="0">
              <a:solidFill>
                <a:srgbClr val="F3F3F3"/>
              </a:solidFill>
            </a:endParaRPr>
          </a:p>
        </p:txBody>
      </p:sp>
      <p:sp>
        <p:nvSpPr>
          <p:cNvPr id="6" name="Google Shape;148;p29">
            <a:extLst>
              <a:ext uri="{FF2B5EF4-FFF2-40B4-BE49-F238E27FC236}">
                <a16:creationId xmlns:a16="http://schemas.microsoft.com/office/drawing/2014/main" id="{973993A3-1FB1-4D3E-869B-D2BF24DBD257}"/>
              </a:ext>
            </a:extLst>
          </p:cNvPr>
          <p:cNvSpPr txBox="1"/>
          <p:nvPr/>
        </p:nvSpPr>
        <p:spPr>
          <a:xfrm>
            <a:off x="1107900" y="3777100"/>
            <a:ext cx="2259000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hu-HU" sz="2400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Mondatok</a:t>
            </a:r>
            <a:endParaRPr sz="2400" dirty="0" err="1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7" name="Google Shape;148;p29">
            <a:extLst>
              <a:ext uri="{FF2B5EF4-FFF2-40B4-BE49-F238E27FC236}">
                <a16:creationId xmlns:a16="http://schemas.microsoft.com/office/drawing/2014/main" id="{A976AE2D-BCE4-484C-A336-0315A30D3796}"/>
              </a:ext>
            </a:extLst>
          </p:cNvPr>
          <p:cNvSpPr txBox="1"/>
          <p:nvPr/>
        </p:nvSpPr>
        <p:spPr>
          <a:xfrm>
            <a:off x="1473602" y="1159200"/>
            <a:ext cx="2259000" cy="27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 sz="2400" dirty="0" err="1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11" name="Google Shape;113;p24">
            <a:extLst>
              <a:ext uri="{FF2B5EF4-FFF2-40B4-BE49-F238E27FC236}">
                <a16:creationId xmlns:a16="http://schemas.microsoft.com/office/drawing/2014/main" id="{538C293E-A9D6-4A0D-BD10-FF57CFABCE2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73805" y="1375900"/>
            <a:ext cx="2538599" cy="2391700"/>
          </a:xfrm>
          <a:prstGeom prst="rect">
            <a:avLst/>
          </a:prstGeom>
          <a:solidFill>
            <a:srgbClr val="0C343D">
              <a:alpha val="56699"/>
            </a:srgbClr>
          </a:solidFill>
        </p:spPr>
        <p:txBody>
          <a:bodyPr spcFirstLastPara="1" wrap="square" lIns="234000" tIns="234000" rIns="234000" bIns="91425" anchor="t" anchorCtr="0">
            <a:noAutofit/>
          </a:bodyPr>
          <a:lstStyle/>
          <a:p>
            <a:pPr marL="0" indent="0" algn="ctr">
              <a:buNone/>
            </a:pPr>
            <a:endParaRPr lang="hu-HU" sz="2400" dirty="0"/>
          </a:p>
          <a:p>
            <a:pPr marL="0" indent="0" algn="ctr">
              <a:buNone/>
            </a:pPr>
            <a:r>
              <a:rPr lang="hu-HU" sz="2400" dirty="0"/>
              <a:t>Ma ismét visszaesett a hőmérséklet.</a:t>
            </a:r>
          </a:p>
        </p:txBody>
      </p:sp>
      <p:sp>
        <p:nvSpPr>
          <p:cNvPr id="15" name="Nyíl: jobbra mutató 14">
            <a:extLst>
              <a:ext uri="{FF2B5EF4-FFF2-40B4-BE49-F238E27FC236}">
                <a16:creationId xmlns:a16="http://schemas.microsoft.com/office/drawing/2014/main" id="{B21B4449-6A8F-4376-AF38-7FA887B3E844}"/>
              </a:ext>
            </a:extLst>
          </p:cNvPr>
          <p:cNvSpPr/>
          <p:nvPr/>
        </p:nvSpPr>
        <p:spPr>
          <a:xfrm>
            <a:off x="3732602" y="2361600"/>
            <a:ext cx="619200" cy="420300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6" name="Google Shape;148;p29">
            <a:extLst>
              <a:ext uri="{FF2B5EF4-FFF2-40B4-BE49-F238E27FC236}">
                <a16:creationId xmlns:a16="http://schemas.microsoft.com/office/drawing/2014/main" id="{C9C53275-F0E4-408C-8077-B198898EB966}"/>
              </a:ext>
            </a:extLst>
          </p:cNvPr>
          <p:cNvSpPr txBox="1"/>
          <p:nvPr/>
        </p:nvSpPr>
        <p:spPr>
          <a:xfrm>
            <a:off x="5491950" y="3873600"/>
            <a:ext cx="2259000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hu-HU" sz="2400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Bag-of-</a:t>
            </a:r>
            <a:r>
              <a:rPr lang="hu-HU" sz="2400" dirty="0" err="1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words</a:t>
            </a:r>
            <a:r>
              <a:rPr lang="hu-HU" sz="2400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 reprezentáció</a:t>
            </a:r>
            <a:endParaRPr sz="2400" dirty="0" err="1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12" name="Google Shape;113;p24">
            <a:extLst>
              <a:ext uri="{FF2B5EF4-FFF2-40B4-BE49-F238E27FC236}">
                <a16:creationId xmlns:a16="http://schemas.microsoft.com/office/drawing/2014/main" id="{4D082ECE-6BED-4A6F-9F7F-C62B22C35BDC}"/>
              </a:ext>
            </a:extLst>
          </p:cNvPr>
          <p:cNvSpPr txBox="1">
            <a:spLocks/>
          </p:cNvSpPr>
          <p:nvPr/>
        </p:nvSpPr>
        <p:spPr>
          <a:xfrm>
            <a:off x="4572000" y="1375900"/>
            <a:ext cx="4098900" cy="2391700"/>
          </a:xfrm>
          <a:prstGeom prst="rect">
            <a:avLst/>
          </a:prstGeom>
          <a:solidFill>
            <a:srgbClr val="0C343D">
              <a:alpha val="56699"/>
            </a:srgbClr>
          </a:solidFill>
          <a:ln>
            <a:noFill/>
          </a:ln>
        </p:spPr>
        <p:txBody>
          <a:bodyPr spcFirstLastPara="1" wrap="square" lIns="234000" tIns="234000" rIns="234000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Fira Sans Condensed Light"/>
              <a:buAutoNum type="arabicPeriod"/>
              <a:defRPr sz="13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Fira Sans Condensed Light"/>
              <a:buAutoNum type="alphaLcPeriod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Fira Sans Condensed Light"/>
              <a:buAutoNum type="romanLcPeriod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Fira Sans Condensed Light"/>
              <a:buAutoNum type="arabicPeriod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Fira Sans Condensed Light"/>
              <a:buAutoNum type="alphaLcPeriod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Fira Sans Condensed Light"/>
              <a:buAutoNum type="romanLcPeriod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Fira Sans Condensed Light"/>
              <a:buAutoNum type="arabicPeriod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Fira Sans Condensed Light"/>
              <a:buAutoNum type="alphaLcPeriod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Fira Sans Condensed Light"/>
              <a:buAutoNum type="romanLcPeriod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pPr marL="0" indent="0" algn="ctr">
              <a:buFont typeface="Fira Sans Condensed Light"/>
              <a:buNone/>
            </a:pPr>
            <a:endParaRPr lang="hu-HU" sz="2400" dirty="0"/>
          </a:p>
          <a:p>
            <a:pPr marL="0" indent="0" algn="ctr">
              <a:buFont typeface="Fira Sans Condensed Light"/>
              <a:buNone/>
            </a:pPr>
            <a:endParaRPr lang="hu-HU" sz="2400" dirty="0"/>
          </a:p>
          <a:p>
            <a:pPr marL="0" indent="0" algn="ctr">
              <a:buFont typeface="Fira Sans Condensed Light"/>
              <a:buNone/>
            </a:pPr>
            <a:r>
              <a:rPr lang="hu-HU" sz="2400" dirty="0"/>
              <a:t>[1, 1, 0, 0, 0, 1, 1, 0, 1]</a:t>
            </a:r>
          </a:p>
          <a:p>
            <a:pPr marL="0" indent="0" algn="ctr">
              <a:buFont typeface="Fira Sans Condensed Light"/>
              <a:buNone/>
            </a:pPr>
            <a:endParaRPr lang="hu-HU" sz="2400" dirty="0"/>
          </a:p>
        </p:txBody>
      </p:sp>
    </p:spTree>
    <p:extLst>
      <p:ext uri="{BB962C8B-B14F-4D97-AF65-F5344CB8AC3E}">
        <p14:creationId xmlns:p14="http://schemas.microsoft.com/office/powerpoint/2010/main" val="9497918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hu-HU" sz="3500" dirty="0"/>
              <a:t>BAG-OF-WORDS</a:t>
            </a:r>
            <a:endParaRPr sz="3500" dirty="0">
              <a:solidFill>
                <a:srgbClr val="F3F3F3"/>
              </a:solidFill>
            </a:endParaRPr>
          </a:p>
        </p:txBody>
      </p:sp>
      <p:sp>
        <p:nvSpPr>
          <p:cNvPr id="113" name="Google Shape;113;p2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606000"/>
          </a:xfrm>
          <a:prstGeom prst="rect">
            <a:avLst/>
          </a:prstGeom>
          <a:solidFill>
            <a:srgbClr val="0C343D">
              <a:alpha val="56699"/>
            </a:srgbClr>
          </a:solidFill>
        </p:spPr>
        <p:txBody>
          <a:bodyPr spcFirstLastPara="1" wrap="square" lIns="234000" tIns="234000" rIns="234000" bIns="91425" anchor="t" anchorCtr="0">
            <a:noAutofit/>
          </a:bodyPr>
          <a:lstStyle/>
          <a:p>
            <a:pPr lvl="0" indent="-311150">
              <a:buClr>
                <a:srgbClr val="F2F2F2"/>
              </a:buClr>
              <a:buSzPts val="1300"/>
              <a:buChar char="●"/>
            </a:pPr>
            <a:r>
              <a:rPr lang="hu-HU" sz="1500" dirty="0">
                <a:solidFill>
                  <a:srgbClr val="F2F2F2"/>
                </a:solidFill>
              </a:rPr>
              <a:t>Előnyök</a:t>
            </a:r>
          </a:p>
          <a:p>
            <a:pPr lvl="1" indent="-311150">
              <a:buClr>
                <a:srgbClr val="F2F2F2"/>
              </a:buClr>
              <a:buSzPts val="1300"/>
              <a:buFont typeface="Courier New" panose="02070309020205020404" pitchFamily="49" charset="0"/>
              <a:buChar char="o"/>
            </a:pPr>
            <a:r>
              <a:rPr lang="hu-HU" sz="1400" dirty="0">
                <a:solidFill>
                  <a:srgbClr val="F2F2F2"/>
                </a:solidFill>
              </a:rPr>
              <a:t>Rendkívül </a:t>
            </a:r>
            <a:r>
              <a:rPr lang="hu-HU" sz="1400" b="1" dirty="0">
                <a:solidFill>
                  <a:srgbClr val="F2F2F2"/>
                </a:solidFill>
              </a:rPr>
              <a:t>egyszerű</a:t>
            </a:r>
          </a:p>
          <a:p>
            <a:pPr lvl="1" indent="-311150">
              <a:buClr>
                <a:srgbClr val="F2F2F2"/>
              </a:buClr>
              <a:buSzPts val="1300"/>
              <a:buFont typeface="Courier New" panose="02070309020205020404" pitchFamily="49" charset="0"/>
              <a:buChar char="o"/>
            </a:pPr>
            <a:r>
              <a:rPr lang="hu-HU" sz="1400" b="1" dirty="0">
                <a:solidFill>
                  <a:srgbClr val="F2F2F2"/>
                </a:solidFill>
              </a:rPr>
              <a:t>Kis számításigény</a:t>
            </a:r>
          </a:p>
          <a:p>
            <a:pPr lvl="0" indent="-311150">
              <a:spcBef>
                <a:spcPts val="1200"/>
              </a:spcBef>
              <a:buClr>
                <a:srgbClr val="F2F2F2"/>
              </a:buClr>
              <a:buSzPts val="1300"/>
              <a:buChar char="●"/>
            </a:pPr>
            <a:r>
              <a:rPr lang="hu-HU" sz="1500" dirty="0">
                <a:solidFill>
                  <a:srgbClr val="F2F2F2"/>
                </a:solidFill>
              </a:rPr>
              <a:t>Hátrányok</a:t>
            </a:r>
          </a:p>
          <a:p>
            <a:pPr lvl="1" indent="-311150">
              <a:spcBef>
                <a:spcPts val="1200"/>
              </a:spcBef>
              <a:buClr>
                <a:srgbClr val="F2F2F2"/>
              </a:buClr>
              <a:buSzPts val="1300"/>
              <a:buFont typeface="Courier New" panose="02070309020205020404" pitchFamily="49" charset="0"/>
              <a:buChar char="o"/>
            </a:pPr>
            <a:r>
              <a:rPr lang="hu-HU" sz="1400" dirty="0">
                <a:solidFill>
                  <a:srgbClr val="F2F2F2"/>
                </a:solidFill>
              </a:rPr>
              <a:t>A sorrendiséggel kapcsolatos információ </a:t>
            </a:r>
            <a:r>
              <a:rPr lang="hu-HU" sz="1400" b="1" dirty="0">
                <a:solidFill>
                  <a:srgbClr val="F2F2F2"/>
                </a:solidFill>
              </a:rPr>
              <a:t>elvész</a:t>
            </a:r>
            <a:r>
              <a:rPr lang="hu-HU" sz="1400" dirty="0">
                <a:solidFill>
                  <a:srgbClr val="F2F2F2"/>
                </a:solidFill>
              </a:rPr>
              <a:t>.</a:t>
            </a:r>
          </a:p>
          <a:p>
            <a:pPr lvl="1" indent="-311150">
              <a:spcBef>
                <a:spcPts val="1200"/>
              </a:spcBef>
              <a:buClr>
                <a:srgbClr val="F2F2F2"/>
              </a:buClr>
              <a:buSzPts val="1300"/>
              <a:buFont typeface="Courier New" panose="02070309020205020404" pitchFamily="49" charset="0"/>
              <a:buChar char="o"/>
            </a:pPr>
            <a:r>
              <a:rPr lang="hu-HU" sz="1400" dirty="0">
                <a:solidFill>
                  <a:srgbClr val="F2F2F2"/>
                </a:solidFill>
              </a:rPr>
              <a:t>Az ismétlődő szavakat egy csoportba vonja.</a:t>
            </a:r>
            <a:endParaRPr sz="1400" dirty="0">
              <a:solidFill>
                <a:srgbClr val="F2F2F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10022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7"/>
          <p:cNvSpPr txBox="1">
            <a:spLocks noGrp="1"/>
          </p:cNvSpPr>
          <p:nvPr>
            <p:ph type="title"/>
          </p:nvPr>
        </p:nvSpPr>
        <p:spPr>
          <a:xfrm>
            <a:off x="0" y="971850"/>
            <a:ext cx="9144000" cy="31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8800" dirty="0"/>
              <a:t>DEMO #1</a:t>
            </a:r>
            <a:br>
              <a:rPr lang="hu-HU" sz="8800" dirty="0"/>
            </a:br>
            <a:r>
              <a:rPr lang="hu-HU" sz="8800" dirty="0"/>
              <a:t>BAG-OF-WORDS</a:t>
            </a:r>
            <a:endParaRPr sz="8800" dirty="0"/>
          </a:p>
        </p:txBody>
      </p:sp>
    </p:spTree>
    <p:extLst>
      <p:ext uri="{BB962C8B-B14F-4D97-AF65-F5344CB8AC3E}">
        <p14:creationId xmlns:p14="http://schemas.microsoft.com/office/powerpoint/2010/main" val="41664798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7"/>
          <p:cNvSpPr txBox="1">
            <a:spLocks noGrp="1"/>
          </p:cNvSpPr>
          <p:nvPr>
            <p:ph type="title"/>
          </p:nvPr>
        </p:nvSpPr>
        <p:spPr>
          <a:xfrm>
            <a:off x="316800" y="971850"/>
            <a:ext cx="3993825" cy="31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VEKTOROK</a:t>
            </a:r>
            <a:endParaRPr dirty="0"/>
          </a:p>
        </p:txBody>
      </p:sp>
      <p:sp>
        <p:nvSpPr>
          <p:cNvPr id="131" name="Google Shape;131;p27"/>
          <p:cNvSpPr txBox="1">
            <a:spLocks noGrp="1"/>
          </p:cNvSpPr>
          <p:nvPr>
            <p:ph type="title" idx="2"/>
          </p:nvPr>
        </p:nvSpPr>
        <p:spPr>
          <a:xfrm>
            <a:off x="4849170" y="1001125"/>
            <a:ext cx="2214030" cy="18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hu-HU" dirty="0"/>
              <a:t>3</a:t>
            </a:r>
            <a:endParaRPr dirty="0"/>
          </a:p>
        </p:txBody>
      </p:sp>
      <p:cxnSp>
        <p:nvCxnSpPr>
          <p:cNvPr id="132" name="Google Shape;132;p27"/>
          <p:cNvCxnSpPr/>
          <p:nvPr/>
        </p:nvCxnSpPr>
        <p:spPr>
          <a:xfrm rot="10800000" flipH="1">
            <a:off x="5001175" y="3111650"/>
            <a:ext cx="3425700" cy="21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8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3500" dirty="0"/>
              <a:t>MIÉRT?</a:t>
            </a:r>
            <a:endParaRPr sz="3500" dirty="0">
              <a:solidFill>
                <a:srgbClr val="F3F3F3"/>
              </a:solidFill>
            </a:endParaRPr>
          </a:p>
        </p:txBody>
      </p:sp>
      <p:graphicFrame>
        <p:nvGraphicFramePr>
          <p:cNvPr id="2" name="Táblázat 2">
            <a:extLst>
              <a:ext uri="{FF2B5EF4-FFF2-40B4-BE49-F238E27FC236}">
                <a16:creationId xmlns:a16="http://schemas.microsoft.com/office/drawing/2014/main" id="{58E9C598-E1A6-414B-BB10-B1836D45B8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4409054"/>
              </p:ext>
            </p:extLst>
          </p:nvPr>
        </p:nvGraphicFramePr>
        <p:xfrm>
          <a:off x="831600" y="1941830"/>
          <a:ext cx="7480800" cy="147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96160">
                  <a:extLst>
                    <a:ext uri="{9D8B030D-6E8A-4147-A177-3AD203B41FA5}">
                      <a16:colId xmlns:a16="http://schemas.microsoft.com/office/drawing/2014/main" val="21349889"/>
                    </a:ext>
                  </a:extLst>
                </a:gridCol>
                <a:gridCol w="1496160">
                  <a:extLst>
                    <a:ext uri="{9D8B030D-6E8A-4147-A177-3AD203B41FA5}">
                      <a16:colId xmlns:a16="http://schemas.microsoft.com/office/drawing/2014/main" val="639337852"/>
                    </a:ext>
                  </a:extLst>
                </a:gridCol>
                <a:gridCol w="1496160">
                  <a:extLst>
                    <a:ext uri="{9D8B030D-6E8A-4147-A177-3AD203B41FA5}">
                      <a16:colId xmlns:a16="http://schemas.microsoft.com/office/drawing/2014/main" val="250810439"/>
                    </a:ext>
                  </a:extLst>
                </a:gridCol>
                <a:gridCol w="1496160">
                  <a:extLst>
                    <a:ext uri="{9D8B030D-6E8A-4147-A177-3AD203B41FA5}">
                      <a16:colId xmlns:a16="http://schemas.microsoft.com/office/drawing/2014/main" val="3890319119"/>
                    </a:ext>
                  </a:extLst>
                </a:gridCol>
                <a:gridCol w="1496160">
                  <a:extLst>
                    <a:ext uri="{9D8B030D-6E8A-4147-A177-3AD203B41FA5}">
                      <a16:colId xmlns:a16="http://schemas.microsoft.com/office/drawing/2014/main" val="23437918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Szavak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Dokumentum #1</a:t>
                      </a:r>
                    </a:p>
                    <a:p>
                      <a:pPr algn="ctr"/>
                      <a:r>
                        <a:rPr lang="hu-HU" dirty="0"/>
                        <a:t>(programozás)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Dokumentum #2</a:t>
                      </a:r>
                    </a:p>
                    <a:p>
                      <a:pPr algn="ctr"/>
                      <a:r>
                        <a:rPr lang="hu-HU" dirty="0"/>
                        <a:t>(gépi tanulás)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Dokumentum #3</a:t>
                      </a:r>
                    </a:p>
                    <a:p>
                      <a:pPr algn="ctr"/>
                      <a:r>
                        <a:rPr lang="hu-HU" dirty="0"/>
                        <a:t>(mélytanulás)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Dokumentum #4</a:t>
                      </a:r>
                    </a:p>
                    <a:p>
                      <a:pPr algn="ctr"/>
                      <a:r>
                        <a:rPr lang="hu-HU" dirty="0"/>
                        <a:t>(NLP)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0580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Kép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1278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587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1782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128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06861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Adat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1832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2871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3549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1872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857275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8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3500" dirty="0"/>
              <a:t>MIÉRT?</a:t>
            </a:r>
            <a:endParaRPr sz="3500" dirty="0">
              <a:solidFill>
                <a:srgbClr val="F3F3F3"/>
              </a:solidFill>
            </a:endParaRPr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3333F4EC-B99F-403C-869D-534DF0AD3C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80274"/>
            <a:ext cx="4327200" cy="4083303"/>
          </a:xfrm>
          <a:prstGeom prst="rect">
            <a:avLst/>
          </a:prstGeom>
        </p:spPr>
      </p:pic>
      <p:graphicFrame>
        <p:nvGraphicFramePr>
          <p:cNvPr id="8" name="Táblázat 2">
            <a:extLst>
              <a:ext uri="{FF2B5EF4-FFF2-40B4-BE49-F238E27FC236}">
                <a16:creationId xmlns:a16="http://schemas.microsoft.com/office/drawing/2014/main" id="{07401DD3-275F-4FF9-A032-03ECA413CC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6910657"/>
              </p:ext>
            </p:extLst>
          </p:nvPr>
        </p:nvGraphicFramePr>
        <p:xfrm>
          <a:off x="4327200" y="2571750"/>
          <a:ext cx="4816800" cy="9562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3360">
                  <a:extLst>
                    <a:ext uri="{9D8B030D-6E8A-4147-A177-3AD203B41FA5}">
                      <a16:colId xmlns:a16="http://schemas.microsoft.com/office/drawing/2014/main" val="21349889"/>
                    </a:ext>
                  </a:extLst>
                </a:gridCol>
                <a:gridCol w="963360">
                  <a:extLst>
                    <a:ext uri="{9D8B030D-6E8A-4147-A177-3AD203B41FA5}">
                      <a16:colId xmlns:a16="http://schemas.microsoft.com/office/drawing/2014/main" val="639337852"/>
                    </a:ext>
                  </a:extLst>
                </a:gridCol>
                <a:gridCol w="963360">
                  <a:extLst>
                    <a:ext uri="{9D8B030D-6E8A-4147-A177-3AD203B41FA5}">
                      <a16:colId xmlns:a16="http://schemas.microsoft.com/office/drawing/2014/main" val="250810439"/>
                    </a:ext>
                  </a:extLst>
                </a:gridCol>
                <a:gridCol w="963360">
                  <a:extLst>
                    <a:ext uri="{9D8B030D-6E8A-4147-A177-3AD203B41FA5}">
                      <a16:colId xmlns:a16="http://schemas.microsoft.com/office/drawing/2014/main" val="3890319119"/>
                    </a:ext>
                  </a:extLst>
                </a:gridCol>
                <a:gridCol w="963360">
                  <a:extLst>
                    <a:ext uri="{9D8B030D-6E8A-4147-A177-3AD203B41FA5}">
                      <a16:colId xmlns:a16="http://schemas.microsoft.com/office/drawing/2014/main" val="2343791810"/>
                    </a:ext>
                  </a:extLst>
                </a:gridCol>
              </a:tblGrid>
              <a:tr h="478694">
                <a:tc>
                  <a:txBody>
                    <a:bodyPr/>
                    <a:lstStyle/>
                    <a:p>
                      <a:pPr algn="ctr"/>
                      <a:r>
                        <a:rPr lang="hu-HU" sz="900" dirty="0"/>
                        <a:t>Szavak</a:t>
                      </a:r>
                    </a:p>
                  </a:txBody>
                  <a:tcPr marL="58877" marR="58877" marT="29439" marB="2943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900" dirty="0"/>
                        <a:t>Dokumentum #1</a:t>
                      </a:r>
                    </a:p>
                    <a:p>
                      <a:pPr algn="ctr"/>
                      <a:r>
                        <a:rPr lang="hu-HU" sz="900" dirty="0"/>
                        <a:t>(programozás)</a:t>
                      </a:r>
                    </a:p>
                  </a:txBody>
                  <a:tcPr marL="58877" marR="58877" marT="29439" marB="2943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900" dirty="0"/>
                        <a:t>Dokumentum #2</a:t>
                      </a:r>
                    </a:p>
                    <a:p>
                      <a:pPr algn="ctr"/>
                      <a:r>
                        <a:rPr lang="hu-HU" sz="900" dirty="0"/>
                        <a:t>(gépi tanulás)</a:t>
                      </a:r>
                    </a:p>
                  </a:txBody>
                  <a:tcPr marL="58877" marR="58877" marT="29439" marB="2943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900" dirty="0"/>
                        <a:t>Dokumentum #3</a:t>
                      </a:r>
                    </a:p>
                    <a:p>
                      <a:pPr algn="ctr"/>
                      <a:r>
                        <a:rPr lang="hu-HU" sz="900" dirty="0"/>
                        <a:t>(mélytanulás)</a:t>
                      </a:r>
                    </a:p>
                  </a:txBody>
                  <a:tcPr marL="58877" marR="58877" marT="29439" marB="2943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900" dirty="0"/>
                        <a:t>Dokumentum #4</a:t>
                      </a:r>
                    </a:p>
                    <a:p>
                      <a:pPr algn="ctr"/>
                      <a:r>
                        <a:rPr lang="hu-HU" sz="900" dirty="0"/>
                        <a:t>(NLP)</a:t>
                      </a:r>
                    </a:p>
                  </a:txBody>
                  <a:tcPr marL="58877" marR="58877" marT="29439" marB="29439"/>
                </a:tc>
                <a:extLst>
                  <a:ext uri="{0D108BD9-81ED-4DB2-BD59-A6C34878D82A}">
                    <a16:rowId xmlns:a16="http://schemas.microsoft.com/office/drawing/2014/main" val="133058082"/>
                  </a:ext>
                </a:extLst>
              </a:tr>
              <a:tr h="238779">
                <a:tc>
                  <a:txBody>
                    <a:bodyPr/>
                    <a:lstStyle/>
                    <a:p>
                      <a:pPr algn="ctr"/>
                      <a:r>
                        <a:rPr lang="hu-HU" sz="900" dirty="0"/>
                        <a:t>Kép</a:t>
                      </a:r>
                    </a:p>
                  </a:txBody>
                  <a:tcPr marL="58877" marR="58877" marT="29439" marB="2943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900" dirty="0"/>
                        <a:t>1278</a:t>
                      </a:r>
                    </a:p>
                  </a:txBody>
                  <a:tcPr marL="58877" marR="58877" marT="29439" marB="2943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900" dirty="0"/>
                        <a:t>587</a:t>
                      </a:r>
                    </a:p>
                  </a:txBody>
                  <a:tcPr marL="58877" marR="58877" marT="29439" marB="2943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900" dirty="0"/>
                        <a:t>1782</a:t>
                      </a:r>
                    </a:p>
                  </a:txBody>
                  <a:tcPr marL="58877" marR="58877" marT="29439" marB="2943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900" dirty="0"/>
                        <a:t>128</a:t>
                      </a:r>
                    </a:p>
                  </a:txBody>
                  <a:tcPr marL="58877" marR="58877" marT="29439" marB="29439"/>
                </a:tc>
                <a:extLst>
                  <a:ext uri="{0D108BD9-81ED-4DB2-BD59-A6C34878D82A}">
                    <a16:rowId xmlns:a16="http://schemas.microsoft.com/office/drawing/2014/main" val="1480686188"/>
                  </a:ext>
                </a:extLst>
              </a:tr>
              <a:tr h="238779">
                <a:tc>
                  <a:txBody>
                    <a:bodyPr/>
                    <a:lstStyle/>
                    <a:p>
                      <a:pPr algn="ctr"/>
                      <a:r>
                        <a:rPr lang="hu-HU" sz="900" dirty="0"/>
                        <a:t>Adat</a:t>
                      </a:r>
                    </a:p>
                  </a:txBody>
                  <a:tcPr marL="58877" marR="58877" marT="29439" marB="2943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900" dirty="0"/>
                        <a:t>1832</a:t>
                      </a:r>
                    </a:p>
                  </a:txBody>
                  <a:tcPr marL="58877" marR="58877" marT="29439" marB="2943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900" dirty="0"/>
                        <a:t>2871</a:t>
                      </a:r>
                    </a:p>
                  </a:txBody>
                  <a:tcPr marL="58877" marR="58877" marT="29439" marB="2943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900" dirty="0"/>
                        <a:t>3549</a:t>
                      </a:r>
                    </a:p>
                  </a:txBody>
                  <a:tcPr marL="58877" marR="58877" marT="29439" marB="2943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900" dirty="0"/>
                        <a:t>1872</a:t>
                      </a:r>
                    </a:p>
                  </a:txBody>
                  <a:tcPr marL="58877" marR="58877" marT="29439" marB="29439"/>
                </a:tc>
                <a:extLst>
                  <a:ext uri="{0D108BD9-81ED-4DB2-BD59-A6C34878D82A}">
                    <a16:rowId xmlns:a16="http://schemas.microsoft.com/office/drawing/2014/main" val="36085727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81685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3"/>
          <p:cNvSpPr txBox="1">
            <a:spLocks noGrp="1"/>
          </p:cNvSpPr>
          <p:nvPr>
            <p:ph type="title"/>
          </p:nvPr>
        </p:nvSpPr>
        <p:spPr>
          <a:xfrm>
            <a:off x="266400" y="971850"/>
            <a:ext cx="4044225" cy="31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TÉMÁK</a:t>
            </a:r>
            <a:endParaRPr dirty="0"/>
          </a:p>
        </p:txBody>
      </p:sp>
      <p:sp>
        <p:nvSpPr>
          <p:cNvPr id="106" name="Google Shape;106;p23"/>
          <p:cNvSpPr txBox="1">
            <a:spLocks noGrp="1"/>
          </p:cNvSpPr>
          <p:nvPr>
            <p:ph type="title" idx="2"/>
          </p:nvPr>
        </p:nvSpPr>
        <p:spPr>
          <a:xfrm>
            <a:off x="4849170" y="1001125"/>
            <a:ext cx="2026800" cy="18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cxnSp>
        <p:nvCxnSpPr>
          <p:cNvPr id="107" name="Google Shape;107;p23"/>
          <p:cNvCxnSpPr/>
          <p:nvPr/>
        </p:nvCxnSpPr>
        <p:spPr>
          <a:xfrm rot="10800000" flipH="1">
            <a:off x="5001175" y="3111650"/>
            <a:ext cx="3425700" cy="21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8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3500" dirty="0"/>
              <a:t>MAGASABB DIMENZIÓK</a:t>
            </a:r>
            <a:endParaRPr sz="3500" dirty="0">
              <a:solidFill>
                <a:srgbClr val="F3F3F3"/>
              </a:solidFill>
            </a:endParaRPr>
          </a:p>
        </p:txBody>
      </p:sp>
      <p:graphicFrame>
        <p:nvGraphicFramePr>
          <p:cNvPr id="5" name="Táblázat 2">
            <a:extLst>
              <a:ext uri="{FF2B5EF4-FFF2-40B4-BE49-F238E27FC236}">
                <a16:creationId xmlns:a16="http://schemas.microsoft.com/office/drawing/2014/main" id="{5681CBBC-D62F-41FA-9B54-F6CBFA9927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0473997"/>
              </p:ext>
            </p:extLst>
          </p:nvPr>
        </p:nvGraphicFramePr>
        <p:xfrm>
          <a:off x="831600" y="1385570"/>
          <a:ext cx="7480800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96160">
                  <a:extLst>
                    <a:ext uri="{9D8B030D-6E8A-4147-A177-3AD203B41FA5}">
                      <a16:colId xmlns:a16="http://schemas.microsoft.com/office/drawing/2014/main" val="21349889"/>
                    </a:ext>
                  </a:extLst>
                </a:gridCol>
                <a:gridCol w="1496160">
                  <a:extLst>
                    <a:ext uri="{9D8B030D-6E8A-4147-A177-3AD203B41FA5}">
                      <a16:colId xmlns:a16="http://schemas.microsoft.com/office/drawing/2014/main" val="639337852"/>
                    </a:ext>
                  </a:extLst>
                </a:gridCol>
                <a:gridCol w="1496160">
                  <a:extLst>
                    <a:ext uri="{9D8B030D-6E8A-4147-A177-3AD203B41FA5}">
                      <a16:colId xmlns:a16="http://schemas.microsoft.com/office/drawing/2014/main" val="250810439"/>
                    </a:ext>
                  </a:extLst>
                </a:gridCol>
                <a:gridCol w="1496160">
                  <a:extLst>
                    <a:ext uri="{9D8B030D-6E8A-4147-A177-3AD203B41FA5}">
                      <a16:colId xmlns:a16="http://schemas.microsoft.com/office/drawing/2014/main" val="3890319119"/>
                    </a:ext>
                  </a:extLst>
                </a:gridCol>
                <a:gridCol w="1496160">
                  <a:extLst>
                    <a:ext uri="{9D8B030D-6E8A-4147-A177-3AD203B41FA5}">
                      <a16:colId xmlns:a16="http://schemas.microsoft.com/office/drawing/2014/main" val="23437918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Szavak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Dokumentum #1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Dokumentum #2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Dokumentum #3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Dokumentum #4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0580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Java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3187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06861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Osztály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1894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1232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27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85727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Gravitáció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2421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117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48371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Tömeg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3871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27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64365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Gyerek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1873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154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57604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Fa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118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317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57465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483756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3500"/>
              <a:t>HOGYAN TOVÁBB?</a:t>
            </a:r>
            <a:endParaRPr sz="3500" dirty="0">
              <a:solidFill>
                <a:srgbClr val="F3F3F3"/>
              </a:solidFill>
            </a:endParaRPr>
          </a:p>
        </p:txBody>
      </p:sp>
      <p:sp>
        <p:nvSpPr>
          <p:cNvPr id="113" name="Google Shape;113;p2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606000"/>
          </a:xfrm>
          <a:prstGeom prst="rect">
            <a:avLst/>
          </a:prstGeom>
          <a:solidFill>
            <a:srgbClr val="0C343D">
              <a:alpha val="56699"/>
            </a:srgbClr>
          </a:solidFill>
        </p:spPr>
        <p:txBody>
          <a:bodyPr spcFirstLastPara="1" wrap="square" lIns="234000" tIns="234000" rIns="234000" bIns="91425" anchor="t" anchorCtr="0">
            <a:noAutofit/>
          </a:bodyPr>
          <a:lstStyle/>
          <a:p>
            <a:pPr lvl="0" indent="-311150">
              <a:buClr>
                <a:srgbClr val="F2F2F2"/>
              </a:buClr>
              <a:buSzPts val="1300"/>
              <a:buChar char="●"/>
            </a:pPr>
            <a:r>
              <a:rPr lang="hu-HU" sz="1500" dirty="0">
                <a:solidFill>
                  <a:srgbClr val="F2F2F2"/>
                </a:solidFill>
              </a:rPr>
              <a:t>Vannak </a:t>
            </a:r>
            <a:r>
              <a:rPr lang="hu-HU" sz="1500" dirty="0" err="1">
                <a:solidFill>
                  <a:srgbClr val="F2F2F2"/>
                </a:solidFill>
              </a:rPr>
              <a:t>vektoraink</a:t>
            </a:r>
            <a:endParaRPr lang="hu-HU" sz="1500" dirty="0">
              <a:solidFill>
                <a:srgbClr val="F2F2F2"/>
              </a:solidFill>
            </a:endParaRPr>
          </a:p>
          <a:p>
            <a:pPr lvl="1" indent="-311150">
              <a:buClr>
                <a:srgbClr val="F2F2F2"/>
              </a:buClr>
              <a:buSzPts val="1300"/>
              <a:buFont typeface="Courier New" panose="02070309020205020404" pitchFamily="49" charset="0"/>
              <a:buChar char="o"/>
            </a:pPr>
            <a:r>
              <a:rPr lang="hu-HU" sz="1400" dirty="0">
                <a:solidFill>
                  <a:srgbClr val="F2F2F2"/>
                </a:solidFill>
              </a:rPr>
              <a:t>Könnyen </a:t>
            </a:r>
            <a:r>
              <a:rPr lang="hu-HU" sz="1400" dirty="0" err="1">
                <a:solidFill>
                  <a:srgbClr val="F2F2F2"/>
                </a:solidFill>
              </a:rPr>
              <a:t>számíthatóak</a:t>
            </a:r>
            <a:endParaRPr lang="hu-HU" sz="1400" dirty="0">
              <a:solidFill>
                <a:srgbClr val="F2F2F2"/>
              </a:solidFill>
            </a:endParaRPr>
          </a:p>
          <a:p>
            <a:pPr lvl="1" indent="-311150">
              <a:buClr>
                <a:srgbClr val="F2F2F2"/>
              </a:buClr>
              <a:buSzPts val="1300"/>
              <a:buFont typeface="Courier New" panose="02070309020205020404" pitchFamily="49" charset="0"/>
              <a:buChar char="o"/>
            </a:pPr>
            <a:r>
              <a:rPr lang="hu-HU" sz="1400" dirty="0">
                <a:solidFill>
                  <a:srgbClr val="F2F2F2"/>
                </a:solidFill>
              </a:rPr>
              <a:t>Kompaktak</a:t>
            </a:r>
          </a:p>
          <a:p>
            <a:pPr lvl="1" indent="-311150">
              <a:buClr>
                <a:srgbClr val="F2F2F2"/>
              </a:buClr>
              <a:buSzPts val="1300"/>
              <a:buFont typeface="Courier New" panose="02070309020205020404" pitchFamily="49" charset="0"/>
              <a:buChar char="o"/>
            </a:pPr>
            <a:r>
              <a:rPr lang="hu-HU" sz="1400" dirty="0">
                <a:solidFill>
                  <a:srgbClr val="F2F2F2"/>
                </a:solidFill>
              </a:rPr>
              <a:t>„Egyértelműek” (emlékeztető: szavak sorrendjéről nincs információnk)</a:t>
            </a:r>
          </a:p>
          <a:p>
            <a:pPr indent="-311150">
              <a:spcBef>
                <a:spcPts val="1200"/>
              </a:spcBef>
              <a:buClr>
                <a:srgbClr val="F2F2F2"/>
              </a:buClr>
              <a:buSzPts val="1300"/>
              <a:buChar char="●"/>
            </a:pPr>
            <a:r>
              <a:rPr lang="hu-HU" sz="1500" b="1" dirty="0">
                <a:solidFill>
                  <a:srgbClr val="F2F2F2"/>
                </a:solidFill>
              </a:rPr>
              <a:t>Hogyan tovább?</a:t>
            </a:r>
          </a:p>
          <a:p>
            <a:pPr lvl="1" indent="-311150">
              <a:spcBef>
                <a:spcPts val="1200"/>
              </a:spcBef>
              <a:buClr>
                <a:srgbClr val="F2F2F2"/>
              </a:buClr>
              <a:buSzPts val="1300"/>
              <a:buFont typeface="Courier New" panose="02070309020205020404" pitchFamily="49" charset="0"/>
              <a:buChar char="o"/>
            </a:pPr>
            <a:r>
              <a:rPr lang="hu-HU" sz="1400" dirty="0">
                <a:solidFill>
                  <a:srgbClr val="F2F2F2"/>
                </a:solidFill>
              </a:rPr>
              <a:t>Vektorműveletek </a:t>
            </a:r>
            <a:r>
              <a:rPr lang="hu-HU" sz="1400" dirty="0" err="1">
                <a:solidFill>
                  <a:srgbClr val="F2F2F2"/>
                </a:solidFill>
              </a:rPr>
              <a:t>defináltak</a:t>
            </a:r>
            <a:endParaRPr lang="hu-HU" sz="1400" dirty="0">
              <a:solidFill>
                <a:srgbClr val="F2F2F2"/>
              </a:solidFill>
            </a:endParaRPr>
          </a:p>
          <a:p>
            <a:pPr lvl="1" indent="-311150">
              <a:spcBef>
                <a:spcPts val="1200"/>
              </a:spcBef>
              <a:buClr>
                <a:srgbClr val="F2F2F2"/>
              </a:buClr>
              <a:buSzPts val="1300"/>
              <a:buFont typeface="Courier New" panose="02070309020205020404" pitchFamily="49" charset="0"/>
              <a:buChar char="o"/>
            </a:pPr>
            <a:r>
              <a:rPr lang="hu-HU" sz="1400" dirty="0">
                <a:solidFill>
                  <a:srgbClr val="F2F2F2"/>
                </a:solidFill>
              </a:rPr>
              <a:t>Vektorok (mondatok, dokumentumok) </a:t>
            </a:r>
            <a:r>
              <a:rPr lang="hu-HU" sz="1400" b="1" dirty="0">
                <a:solidFill>
                  <a:srgbClr val="F2F2F2"/>
                </a:solidFill>
              </a:rPr>
              <a:t>összehasonlítása</a:t>
            </a:r>
            <a:r>
              <a:rPr lang="hu-HU" sz="1400" dirty="0">
                <a:solidFill>
                  <a:srgbClr val="F2F2F2"/>
                </a:solidFill>
              </a:rPr>
              <a:t>?</a:t>
            </a:r>
          </a:p>
          <a:p>
            <a:pPr lvl="1" indent="-311150">
              <a:spcBef>
                <a:spcPts val="1200"/>
              </a:spcBef>
              <a:buClr>
                <a:srgbClr val="F2F2F2"/>
              </a:buClr>
              <a:buSzPts val="1300"/>
              <a:buFont typeface="Courier New" panose="02070309020205020404" pitchFamily="49" charset="0"/>
              <a:buChar char="o"/>
            </a:pPr>
            <a:r>
              <a:rPr lang="hu-HU" sz="1400" dirty="0">
                <a:solidFill>
                  <a:srgbClr val="F2F2F2"/>
                </a:solidFill>
              </a:rPr>
              <a:t>Vektorok közötti </a:t>
            </a:r>
            <a:r>
              <a:rPr lang="hu-HU" sz="1400" b="1" dirty="0">
                <a:solidFill>
                  <a:srgbClr val="F2F2F2"/>
                </a:solidFill>
              </a:rPr>
              <a:t>kapcsolatok értelmezése</a:t>
            </a:r>
            <a:r>
              <a:rPr lang="hu-HU" sz="1400" dirty="0">
                <a:solidFill>
                  <a:srgbClr val="F2F2F2"/>
                </a:solidFill>
              </a:rPr>
              <a:t>?</a:t>
            </a:r>
            <a:endParaRPr sz="1400" dirty="0">
              <a:solidFill>
                <a:srgbClr val="F2F2F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19198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3500" dirty="0"/>
              <a:t>HASONLÓSÁGI METRIKÁK</a:t>
            </a:r>
            <a:endParaRPr sz="3500" dirty="0">
              <a:solidFill>
                <a:srgbClr val="F3F3F3"/>
              </a:solidFill>
            </a:endParaRPr>
          </a:p>
        </p:txBody>
      </p:sp>
      <p:sp>
        <p:nvSpPr>
          <p:cNvPr id="113" name="Google Shape;113;p2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606000"/>
          </a:xfrm>
          <a:prstGeom prst="rect">
            <a:avLst/>
          </a:prstGeom>
          <a:solidFill>
            <a:srgbClr val="0C343D">
              <a:alpha val="56699"/>
            </a:srgbClr>
          </a:solidFill>
        </p:spPr>
        <p:txBody>
          <a:bodyPr spcFirstLastPara="1" wrap="square" lIns="234000" tIns="234000" rIns="234000" bIns="91425" anchor="t" anchorCtr="0">
            <a:noAutofit/>
          </a:bodyPr>
          <a:lstStyle/>
          <a:p>
            <a:pPr lvl="0" indent="-311150">
              <a:buClr>
                <a:srgbClr val="F2F2F2"/>
              </a:buClr>
              <a:buSzPts val="1300"/>
              <a:buChar char="●"/>
            </a:pPr>
            <a:r>
              <a:rPr lang="hu-HU" sz="1500" dirty="0">
                <a:solidFill>
                  <a:srgbClr val="F2F2F2"/>
                </a:solidFill>
              </a:rPr>
              <a:t>Euklideszi távolság (</a:t>
            </a:r>
            <a:r>
              <a:rPr lang="hu-HU" sz="1500" dirty="0" err="1">
                <a:solidFill>
                  <a:srgbClr val="F2F2F2"/>
                </a:solidFill>
              </a:rPr>
              <a:t>Euclidean</a:t>
            </a:r>
            <a:r>
              <a:rPr lang="hu-HU" sz="1500" dirty="0">
                <a:solidFill>
                  <a:srgbClr val="F2F2F2"/>
                </a:solidFill>
              </a:rPr>
              <a:t> </a:t>
            </a:r>
            <a:r>
              <a:rPr lang="hu-HU" sz="1500" dirty="0" err="1">
                <a:solidFill>
                  <a:srgbClr val="F2F2F2"/>
                </a:solidFill>
              </a:rPr>
              <a:t>distance</a:t>
            </a:r>
            <a:r>
              <a:rPr lang="hu-HU" sz="1500" dirty="0">
                <a:solidFill>
                  <a:srgbClr val="F2F2F2"/>
                </a:solidFill>
              </a:rPr>
              <a:t>)</a:t>
            </a:r>
            <a:endParaRPr lang="hu-HU" sz="1400" dirty="0">
              <a:solidFill>
                <a:srgbClr val="F2F2F2"/>
              </a:solidFill>
            </a:endParaRPr>
          </a:p>
          <a:p>
            <a:pPr lvl="0" indent="-311150">
              <a:spcBef>
                <a:spcPts val="1200"/>
              </a:spcBef>
              <a:buClr>
                <a:srgbClr val="F2F2F2"/>
              </a:buClr>
              <a:buSzPts val="1300"/>
              <a:buChar char="●"/>
            </a:pPr>
            <a:r>
              <a:rPr lang="hu-HU" sz="1500" dirty="0">
                <a:solidFill>
                  <a:srgbClr val="F2F2F2"/>
                </a:solidFill>
              </a:rPr>
              <a:t>Koszinusz hasonlóság (</a:t>
            </a:r>
            <a:r>
              <a:rPr lang="hu-HU" sz="1500" dirty="0" err="1">
                <a:solidFill>
                  <a:srgbClr val="F2F2F2"/>
                </a:solidFill>
              </a:rPr>
              <a:t>Cosine</a:t>
            </a:r>
            <a:r>
              <a:rPr lang="hu-HU" sz="1500" dirty="0">
                <a:solidFill>
                  <a:srgbClr val="F2F2F2"/>
                </a:solidFill>
              </a:rPr>
              <a:t> </a:t>
            </a:r>
            <a:r>
              <a:rPr lang="hu-HU" sz="1500" dirty="0" err="1">
                <a:solidFill>
                  <a:srgbClr val="F2F2F2"/>
                </a:solidFill>
              </a:rPr>
              <a:t>similarity</a:t>
            </a:r>
            <a:r>
              <a:rPr lang="hu-HU" sz="1500" dirty="0">
                <a:solidFill>
                  <a:srgbClr val="F2F2F2"/>
                </a:solidFill>
              </a:rPr>
              <a:t>)</a:t>
            </a:r>
            <a:endParaRPr sz="1500" dirty="0">
              <a:solidFill>
                <a:srgbClr val="F2F2F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31838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3500" dirty="0"/>
              <a:t>HASONLÓSÁGI METRIKÁK</a:t>
            </a:r>
            <a:endParaRPr sz="3500" dirty="0">
              <a:solidFill>
                <a:srgbClr val="F3F3F3"/>
              </a:solidFill>
            </a:endParaRPr>
          </a:p>
        </p:txBody>
      </p:sp>
      <p:sp>
        <p:nvSpPr>
          <p:cNvPr id="113" name="Google Shape;113;p2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606000"/>
          </a:xfrm>
          <a:prstGeom prst="rect">
            <a:avLst/>
          </a:prstGeom>
          <a:solidFill>
            <a:srgbClr val="0C343D">
              <a:alpha val="56699"/>
            </a:srgbClr>
          </a:solidFill>
        </p:spPr>
        <p:txBody>
          <a:bodyPr spcFirstLastPara="1" wrap="square" lIns="234000" tIns="234000" rIns="234000" bIns="91425" anchor="t" anchorCtr="0">
            <a:noAutofit/>
          </a:bodyPr>
          <a:lstStyle/>
          <a:p>
            <a:pPr lvl="0" indent="-311150">
              <a:buClr>
                <a:srgbClr val="F2F2F2"/>
              </a:buClr>
              <a:buSzPts val="1300"/>
              <a:buChar char="●"/>
            </a:pPr>
            <a:r>
              <a:rPr lang="hu-HU" sz="1500" dirty="0">
                <a:solidFill>
                  <a:srgbClr val="F2F2F2"/>
                </a:solidFill>
              </a:rPr>
              <a:t>Euklideszi távolság (</a:t>
            </a:r>
            <a:r>
              <a:rPr lang="hu-HU" sz="1500" dirty="0" err="1">
                <a:solidFill>
                  <a:srgbClr val="F2F2F2"/>
                </a:solidFill>
              </a:rPr>
              <a:t>Euclidean</a:t>
            </a:r>
            <a:r>
              <a:rPr lang="hu-HU" sz="1500" dirty="0">
                <a:solidFill>
                  <a:srgbClr val="F2F2F2"/>
                </a:solidFill>
              </a:rPr>
              <a:t> </a:t>
            </a:r>
            <a:r>
              <a:rPr lang="hu-HU" sz="1500" dirty="0" err="1">
                <a:solidFill>
                  <a:srgbClr val="F2F2F2"/>
                </a:solidFill>
              </a:rPr>
              <a:t>distance</a:t>
            </a:r>
            <a:r>
              <a:rPr lang="hu-HU" sz="1500" dirty="0">
                <a:solidFill>
                  <a:srgbClr val="F2F2F2"/>
                </a:solidFill>
              </a:rPr>
              <a:t>)</a:t>
            </a:r>
            <a:endParaRPr lang="hu-HU" sz="1400" dirty="0">
              <a:solidFill>
                <a:srgbClr val="F2F2F2"/>
              </a:solidFill>
            </a:endParaRP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C202D140-4E27-4F91-B8E4-4447CF7493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5488" y="1749599"/>
            <a:ext cx="3008876" cy="300887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Google Shape;148;p29">
                <a:extLst>
                  <a:ext uri="{FF2B5EF4-FFF2-40B4-BE49-F238E27FC236}">
                    <a16:creationId xmlns:a16="http://schemas.microsoft.com/office/drawing/2014/main" id="{98EAE5C7-5220-4E7C-BF61-E030F18E975F}"/>
                  </a:ext>
                </a:extLst>
              </p:cNvPr>
              <p:cNvSpPr txBox="1"/>
              <p:nvPr/>
            </p:nvSpPr>
            <p:spPr>
              <a:xfrm>
                <a:off x="4434365" y="2578587"/>
                <a:ext cx="3989636" cy="62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algn="r"/>
                <a:r>
                  <a:rPr lang="hu-HU" sz="2800" dirty="0">
                    <a:solidFill>
                      <a:srgbClr val="F3F3F3"/>
                    </a:solidFill>
                    <a:latin typeface="Fira Sans Condensed Light"/>
                    <a:ea typeface="Fira Sans Condensed Light"/>
                    <a:cs typeface="Fira Sans Condensed Light"/>
                    <a:sym typeface="Fira Sans Condensed Light"/>
                  </a:rPr>
                  <a:t>d(</a:t>
                </a:r>
                <a14:m>
                  <m:oMath xmlns:m="http://schemas.openxmlformats.org/officeDocument/2006/math">
                    <m:r>
                      <a:rPr lang="hu-HU" sz="2800" i="1" dirty="0">
                        <a:solidFill>
                          <a:srgbClr val="F3F3F3"/>
                        </a:solidFill>
                        <a:latin typeface="Cambria Math" panose="02040503050406030204" pitchFamily="18" charset="0"/>
                        <a:sym typeface="Fira Sans Condensed Light"/>
                      </a:rPr>
                      <m:t>𝑣</m:t>
                    </m:r>
                  </m:oMath>
                </a14:m>
                <a:r>
                  <a:rPr lang="hu-HU" sz="2800" dirty="0">
                    <a:solidFill>
                      <a:srgbClr val="F3F3F3"/>
                    </a:solidFill>
                    <a:latin typeface="Fira Sans Condensed Light"/>
                    <a:ea typeface="Fira Sans Condensed Light"/>
                    <a:cs typeface="Fira Sans Condensed Light"/>
                    <a:sym typeface="Fira Sans Condensed Light"/>
                  </a:rPr>
                  <a:t>, </a:t>
                </a:r>
                <a14:m>
                  <m:oMath xmlns:m="http://schemas.openxmlformats.org/officeDocument/2006/math">
                    <m:r>
                      <a:rPr lang="hu-HU" sz="2800" i="1" dirty="0">
                        <a:solidFill>
                          <a:srgbClr val="F3F3F3"/>
                        </a:solidFill>
                        <a:latin typeface="Cambria Math" panose="02040503050406030204" pitchFamily="18" charset="0"/>
                        <a:sym typeface="Fira Sans Condensed Light"/>
                      </a:rPr>
                      <m:t>𝑢</m:t>
                    </m:r>
                  </m:oMath>
                </a14:m>
                <a:r>
                  <a:rPr lang="hu-HU" sz="2800" dirty="0">
                    <a:solidFill>
                      <a:srgbClr val="F3F3F3"/>
                    </a:solidFill>
                    <a:latin typeface="Fira Sans Condensed Light"/>
                    <a:ea typeface="Fira Sans Condensed Light"/>
                    <a:cs typeface="Fira Sans Condensed Light"/>
                    <a:sym typeface="Fira Sans Condensed Light"/>
                  </a:rPr>
                  <a:t>) =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hu-HU" sz="2800" i="1" dirty="0" smtClean="0">
                            <a:solidFill>
                              <a:srgbClr val="F3F3F3"/>
                            </a:solidFill>
                            <a:latin typeface="Cambria Math" panose="02040503050406030204" pitchFamily="18" charset="0"/>
                            <a:sym typeface="Fira Sans Condensed Light"/>
                          </a:rPr>
                        </m:ctrlPr>
                      </m:radPr>
                      <m:deg/>
                      <m:e>
                        <m:nary>
                          <m:naryPr>
                            <m:chr m:val="∑"/>
                            <m:limLoc m:val="undOvr"/>
                            <m:grow m:val="on"/>
                            <m:ctrlPr>
                              <a:rPr lang="hu-HU" sz="2800" i="1" dirty="0" err="1">
                                <a:solidFill>
                                  <a:srgbClr val="F3F3F3"/>
                                </a:solidFill>
                                <a:latin typeface="Cambria Math" panose="02040503050406030204" pitchFamily="18" charset="0"/>
                                <a:sym typeface="Fira Sans Condensed Light"/>
                              </a:rPr>
                            </m:ctrlPr>
                          </m:naryPr>
                          <m:sub>
                            <m:r>
                              <a:rPr lang="hu-HU" sz="2800" i="1" dirty="0" err="1">
                                <a:solidFill>
                                  <a:srgbClr val="F3F3F3"/>
                                </a:solidFill>
                                <a:latin typeface="Cambria Math" panose="02040503050406030204" pitchFamily="18" charset="0"/>
                                <a:sym typeface="Fira Sans Condensed Light"/>
                              </a:rPr>
                              <m:t>𝑖</m:t>
                            </m:r>
                            <m:r>
                              <a:rPr lang="hu-HU" sz="2800" i="0" dirty="0" err="1">
                                <a:solidFill>
                                  <a:srgbClr val="F3F3F3"/>
                                </a:solidFill>
                                <a:latin typeface="Cambria Math" panose="02040503050406030204" pitchFamily="18" charset="0"/>
                                <a:sym typeface="Fira Sans Condensed Light"/>
                              </a:rPr>
                              <m:t>=1</m:t>
                            </m:r>
                          </m:sub>
                          <m:sup>
                            <m:r>
                              <a:rPr lang="hu-HU" sz="2800" i="1" dirty="0" err="1">
                                <a:solidFill>
                                  <a:srgbClr val="F3F3F3"/>
                                </a:solidFill>
                                <a:latin typeface="Cambria Math" panose="02040503050406030204" pitchFamily="18" charset="0"/>
                                <a:sym typeface="Fira Sans Condensed Light"/>
                              </a:rPr>
                              <m:t>𝑛</m:t>
                            </m:r>
                          </m:sup>
                          <m:e>
                            <m:sSup>
                              <m:sSupPr>
                                <m:ctrlPr>
                                  <a:rPr lang="hu-HU" sz="2800" i="1" dirty="0" err="1">
                                    <a:solidFill>
                                      <a:srgbClr val="F3F3F3"/>
                                    </a:solidFill>
                                    <a:latin typeface="Cambria Math" panose="02040503050406030204" pitchFamily="18" charset="0"/>
                                    <a:sym typeface="Fira Sans Condensed Light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hu-HU" sz="2800" i="1" dirty="0" err="1">
                                        <a:solidFill>
                                          <a:srgbClr val="F3F3F3"/>
                                        </a:solidFill>
                                        <a:latin typeface="Cambria Math" panose="02040503050406030204" pitchFamily="18" charset="0"/>
                                        <a:sym typeface="Fira Sans Condensed Light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hu-HU" sz="2800" i="1" dirty="0" err="1">
                                            <a:solidFill>
                                              <a:srgbClr val="F3F3F3"/>
                                            </a:solidFill>
                                            <a:latin typeface="Cambria Math" panose="02040503050406030204" pitchFamily="18" charset="0"/>
                                            <a:sym typeface="Fira Sans Condensed Light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hu-HU" sz="2800" i="1" dirty="0" err="1">
                                            <a:solidFill>
                                              <a:srgbClr val="F3F3F3"/>
                                            </a:solidFill>
                                            <a:latin typeface="Cambria Math" panose="02040503050406030204" pitchFamily="18" charset="0"/>
                                            <a:sym typeface="Fira Sans Condensed Light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hu-HU" sz="2800" i="1" dirty="0" err="1">
                                            <a:solidFill>
                                              <a:srgbClr val="F3F3F3"/>
                                            </a:solidFill>
                                            <a:latin typeface="Cambria Math" panose="02040503050406030204" pitchFamily="18" charset="0"/>
                                            <a:sym typeface="Fira Sans Condensed Light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hu-HU" sz="2800" i="0" dirty="0" err="1">
                                        <a:solidFill>
                                          <a:srgbClr val="F3F3F3"/>
                                        </a:solidFill>
                                        <a:latin typeface="Cambria Math" panose="02040503050406030204" pitchFamily="18" charset="0"/>
                                        <a:sym typeface="Fira Sans Condensed Light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hu-HU" sz="2800" i="1" dirty="0" err="1">
                                            <a:solidFill>
                                              <a:srgbClr val="F3F3F3"/>
                                            </a:solidFill>
                                            <a:latin typeface="Cambria Math" panose="02040503050406030204" pitchFamily="18" charset="0"/>
                                            <a:sym typeface="Fira Sans Condensed Light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hu-HU" sz="2800" i="1" dirty="0" err="1">
                                            <a:solidFill>
                                              <a:srgbClr val="F3F3F3"/>
                                            </a:solidFill>
                                            <a:latin typeface="Cambria Math" panose="02040503050406030204" pitchFamily="18" charset="0"/>
                                            <a:sym typeface="Fira Sans Condensed Light"/>
                                          </a:rPr>
                                          <m:t>𝑢</m:t>
                                        </m:r>
                                      </m:e>
                                      <m:sub>
                                        <m:r>
                                          <a:rPr lang="hu-HU" sz="2800" i="1" dirty="0" err="1">
                                            <a:solidFill>
                                              <a:srgbClr val="F3F3F3"/>
                                            </a:solidFill>
                                            <a:latin typeface="Cambria Math" panose="02040503050406030204" pitchFamily="18" charset="0"/>
                                            <a:sym typeface="Fira Sans Condensed Light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hu-HU" sz="2800" i="0" dirty="0" err="1">
                                    <a:solidFill>
                                      <a:srgbClr val="F3F3F3"/>
                                    </a:solidFill>
                                    <a:latin typeface="Cambria Math" panose="02040503050406030204" pitchFamily="18" charset="0"/>
                                    <a:sym typeface="Fira Sans Condensed Light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e>
                    </m:rad>
                  </m:oMath>
                </a14:m>
                <a:endParaRPr sz="2800" dirty="0" err="1">
                  <a:solidFill>
                    <a:srgbClr val="F3F3F3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endParaRPr>
              </a:p>
            </p:txBody>
          </p:sp>
        </mc:Choice>
        <mc:Fallback xmlns="">
          <p:sp>
            <p:nvSpPr>
              <p:cNvPr id="8" name="Google Shape;148;p29">
                <a:extLst>
                  <a:ext uri="{FF2B5EF4-FFF2-40B4-BE49-F238E27FC236}">
                    <a16:creationId xmlns:a16="http://schemas.microsoft.com/office/drawing/2014/main" id="{98EAE5C7-5220-4E7C-BF61-E030F18E97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4365" y="2578587"/>
                <a:ext cx="3989636" cy="626400"/>
              </a:xfrm>
              <a:prstGeom prst="rect">
                <a:avLst/>
              </a:prstGeom>
              <a:blipFill>
                <a:blip r:embed="rId4"/>
                <a:stretch>
                  <a:fillRect l="-2137" b="-2135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003400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3500" dirty="0"/>
              <a:t>HASONLÓSÁGI METRIKÁK</a:t>
            </a:r>
            <a:endParaRPr sz="3500" dirty="0">
              <a:solidFill>
                <a:srgbClr val="F3F3F3"/>
              </a:solidFill>
            </a:endParaRPr>
          </a:p>
        </p:txBody>
      </p:sp>
      <p:sp>
        <p:nvSpPr>
          <p:cNvPr id="113" name="Google Shape;113;p2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606000"/>
          </a:xfrm>
          <a:prstGeom prst="rect">
            <a:avLst/>
          </a:prstGeom>
          <a:solidFill>
            <a:srgbClr val="0C343D">
              <a:alpha val="56699"/>
            </a:srgbClr>
          </a:solidFill>
        </p:spPr>
        <p:txBody>
          <a:bodyPr spcFirstLastPara="1" wrap="square" lIns="234000" tIns="234000" rIns="234000" bIns="91425" anchor="t" anchorCtr="0">
            <a:noAutofit/>
          </a:bodyPr>
          <a:lstStyle/>
          <a:p>
            <a:pPr lvl="0" indent="-311150">
              <a:buClr>
                <a:srgbClr val="F2F2F2"/>
              </a:buClr>
              <a:buSzPts val="1300"/>
              <a:buChar char="●"/>
            </a:pPr>
            <a:r>
              <a:rPr lang="hu-HU" sz="1500" dirty="0">
                <a:solidFill>
                  <a:srgbClr val="F2F2F2"/>
                </a:solidFill>
              </a:rPr>
              <a:t>Euklideszi távolság - </a:t>
            </a:r>
            <a:r>
              <a:rPr lang="hu-HU" sz="1500" b="1" dirty="0">
                <a:solidFill>
                  <a:srgbClr val="F2F2F2"/>
                </a:solidFill>
              </a:rPr>
              <a:t>gondok</a:t>
            </a:r>
            <a:endParaRPr lang="hu-HU" sz="1400" b="1" dirty="0">
              <a:solidFill>
                <a:srgbClr val="F2F2F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Google Shape;148;p29">
                <a:extLst>
                  <a:ext uri="{FF2B5EF4-FFF2-40B4-BE49-F238E27FC236}">
                    <a16:creationId xmlns:a16="http://schemas.microsoft.com/office/drawing/2014/main" id="{98EAE5C7-5220-4E7C-BF61-E030F18E975F}"/>
                  </a:ext>
                </a:extLst>
              </p:cNvPr>
              <p:cNvSpPr txBox="1"/>
              <p:nvPr/>
            </p:nvSpPr>
            <p:spPr>
              <a:xfrm>
                <a:off x="4434365" y="2578587"/>
                <a:ext cx="3989636" cy="62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algn="r"/>
                <a:r>
                  <a:rPr lang="hu-HU" sz="2800" dirty="0">
                    <a:solidFill>
                      <a:srgbClr val="F3F3F3"/>
                    </a:solidFill>
                    <a:latin typeface="Fira Sans Condensed Light"/>
                    <a:ea typeface="Fira Sans Condensed Light"/>
                    <a:cs typeface="Fira Sans Condensed Light"/>
                    <a:sym typeface="Fira Sans Condensed Light"/>
                  </a:rPr>
                  <a:t>d(</a:t>
                </a:r>
                <a14:m>
                  <m:oMath xmlns:m="http://schemas.openxmlformats.org/officeDocument/2006/math">
                    <m:r>
                      <a:rPr lang="hu-HU" sz="2800" i="1" dirty="0">
                        <a:solidFill>
                          <a:srgbClr val="F3F3F3"/>
                        </a:solidFill>
                        <a:latin typeface="Cambria Math" panose="02040503050406030204" pitchFamily="18" charset="0"/>
                        <a:sym typeface="Fira Sans Condensed Light"/>
                      </a:rPr>
                      <m:t>𝑣</m:t>
                    </m:r>
                  </m:oMath>
                </a14:m>
                <a:r>
                  <a:rPr lang="hu-HU" sz="2800" dirty="0">
                    <a:solidFill>
                      <a:srgbClr val="F3F3F3"/>
                    </a:solidFill>
                    <a:latin typeface="Fira Sans Condensed Light"/>
                    <a:ea typeface="Fira Sans Condensed Light"/>
                    <a:cs typeface="Fira Sans Condensed Light"/>
                    <a:sym typeface="Fira Sans Condensed Light"/>
                  </a:rPr>
                  <a:t>, </a:t>
                </a:r>
                <a14:m>
                  <m:oMath xmlns:m="http://schemas.openxmlformats.org/officeDocument/2006/math">
                    <m:r>
                      <a:rPr lang="hu-HU" sz="2800" i="1" dirty="0">
                        <a:solidFill>
                          <a:srgbClr val="F3F3F3"/>
                        </a:solidFill>
                        <a:latin typeface="Cambria Math" panose="02040503050406030204" pitchFamily="18" charset="0"/>
                        <a:sym typeface="Fira Sans Condensed Light"/>
                      </a:rPr>
                      <m:t>𝑢</m:t>
                    </m:r>
                  </m:oMath>
                </a14:m>
                <a:r>
                  <a:rPr lang="hu-HU" sz="2800" dirty="0">
                    <a:solidFill>
                      <a:srgbClr val="F3F3F3"/>
                    </a:solidFill>
                    <a:latin typeface="Fira Sans Condensed Light"/>
                    <a:ea typeface="Fira Sans Condensed Light"/>
                    <a:cs typeface="Fira Sans Condensed Light"/>
                    <a:sym typeface="Fira Sans Condensed Light"/>
                  </a:rPr>
                  <a:t>) =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hu-HU" sz="2800" i="1" dirty="0" smtClean="0">
                            <a:solidFill>
                              <a:srgbClr val="F3F3F3"/>
                            </a:solidFill>
                            <a:latin typeface="Cambria Math" panose="02040503050406030204" pitchFamily="18" charset="0"/>
                            <a:sym typeface="Fira Sans Condensed Light"/>
                          </a:rPr>
                        </m:ctrlPr>
                      </m:radPr>
                      <m:deg/>
                      <m:e>
                        <m:nary>
                          <m:naryPr>
                            <m:chr m:val="∑"/>
                            <m:limLoc m:val="undOvr"/>
                            <m:grow m:val="on"/>
                            <m:ctrlPr>
                              <a:rPr lang="hu-HU" sz="2800" i="1" dirty="0" err="1">
                                <a:solidFill>
                                  <a:srgbClr val="F3F3F3"/>
                                </a:solidFill>
                                <a:latin typeface="Cambria Math" panose="02040503050406030204" pitchFamily="18" charset="0"/>
                                <a:sym typeface="Fira Sans Condensed Light"/>
                              </a:rPr>
                            </m:ctrlPr>
                          </m:naryPr>
                          <m:sub>
                            <m:r>
                              <a:rPr lang="hu-HU" sz="2800" i="1" dirty="0" err="1">
                                <a:solidFill>
                                  <a:srgbClr val="F3F3F3"/>
                                </a:solidFill>
                                <a:latin typeface="Cambria Math" panose="02040503050406030204" pitchFamily="18" charset="0"/>
                                <a:sym typeface="Fira Sans Condensed Light"/>
                              </a:rPr>
                              <m:t>𝑖</m:t>
                            </m:r>
                            <m:r>
                              <a:rPr lang="hu-HU" sz="2800" i="0" dirty="0" err="1">
                                <a:solidFill>
                                  <a:srgbClr val="F3F3F3"/>
                                </a:solidFill>
                                <a:latin typeface="Cambria Math" panose="02040503050406030204" pitchFamily="18" charset="0"/>
                                <a:sym typeface="Fira Sans Condensed Light"/>
                              </a:rPr>
                              <m:t>=1</m:t>
                            </m:r>
                          </m:sub>
                          <m:sup>
                            <m:r>
                              <a:rPr lang="hu-HU" sz="2800" i="1" dirty="0" err="1">
                                <a:solidFill>
                                  <a:srgbClr val="F3F3F3"/>
                                </a:solidFill>
                                <a:latin typeface="Cambria Math" panose="02040503050406030204" pitchFamily="18" charset="0"/>
                                <a:sym typeface="Fira Sans Condensed Light"/>
                              </a:rPr>
                              <m:t>𝑛</m:t>
                            </m:r>
                          </m:sup>
                          <m:e>
                            <m:sSup>
                              <m:sSupPr>
                                <m:ctrlPr>
                                  <a:rPr lang="hu-HU" sz="2800" i="1" dirty="0" err="1">
                                    <a:solidFill>
                                      <a:srgbClr val="F3F3F3"/>
                                    </a:solidFill>
                                    <a:latin typeface="Cambria Math" panose="02040503050406030204" pitchFamily="18" charset="0"/>
                                    <a:sym typeface="Fira Sans Condensed Light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hu-HU" sz="2800" i="1" dirty="0" err="1">
                                        <a:solidFill>
                                          <a:srgbClr val="F3F3F3"/>
                                        </a:solidFill>
                                        <a:latin typeface="Cambria Math" panose="02040503050406030204" pitchFamily="18" charset="0"/>
                                        <a:sym typeface="Fira Sans Condensed Light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hu-HU" sz="2800" i="1" dirty="0" err="1">
                                            <a:solidFill>
                                              <a:srgbClr val="F3F3F3"/>
                                            </a:solidFill>
                                            <a:latin typeface="Cambria Math" panose="02040503050406030204" pitchFamily="18" charset="0"/>
                                            <a:sym typeface="Fira Sans Condensed Light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hu-HU" sz="2800" i="1" dirty="0" err="1">
                                            <a:solidFill>
                                              <a:srgbClr val="F3F3F3"/>
                                            </a:solidFill>
                                            <a:latin typeface="Cambria Math" panose="02040503050406030204" pitchFamily="18" charset="0"/>
                                            <a:sym typeface="Fira Sans Condensed Light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hu-HU" sz="2800" i="1" dirty="0" err="1">
                                            <a:solidFill>
                                              <a:srgbClr val="F3F3F3"/>
                                            </a:solidFill>
                                            <a:latin typeface="Cambria Math" panose="02040503050406030204" pitchFamily="18" charset="0"/>
                                            <a:sym typeface="Fira Sans Condensed Light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hu-HU" sz="2800" i="0" dirty="0" err="1">
                                        <a:solidFill>
                                          <a:srgbClr val="F3F3F3"/>
                                        </a:solidFill>
                                        <a:latin typeface="Cambria Math" panose="02040503050406030204" pitchFamily="18" charset="0"/>
                                        <a:sym typeface="Fira Sans Condensed Light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hu-HU" sz="2800" i="1" dirty="0" err="1">
                                            <a:solidFill>
                                              <a:srgbClr val="F3F3F3"/>
                                            </a:solidFill>
                                            <a:latin typeface="Cambria Math" panose="02040503050406030204" pitchFamily="18" charset="0"/>
                                            <a:sym typeface="Fira Sans Condensed Light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hu-HU" sz="2800" i="1" dirty="0" err="1">
                                            <a:solidFill>
                                              <a:srgbClr val="F3F3F3"/>
                                            </a:solidFill>
                                            <a:latin typeface="Cambria Math" panose="02040503050406030204" pitchFamily="18" charset="0"/>
                                            <a:sym typeface="Fira Sans Condensed Light"/>
                                          </a:rPr>
                                          <m:t>𝑢</m:t>
                                        </m:r>
                                      </m:e>
                                      <m:sub>
                                        <m:r>
                                          <a:rPr lang="hu-HU" sz="2800" i="1" dirty="0" err="1">
                                            <a:solidFill>
                                              <a:srgbClr val="F3F3F3"/>
                                            </a:solidFill>
                                            <a:latin typeface="Cambria Math" panose="02040503050406030204" pitchFamily="18" charset="0"/>
                                            <a:sym typeface="Fira Sans Condensed Light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hu-HU" sz="2800" i="0" dirty="0" err="1">
                                    <a:solidFill>
                                      <a:srgbClr val="F3F3F3"/>
                                    </a:solidFill>
                                    <a:latin typeface="Cambria Math" panose="02040503050406030204" pitchFamily="18" charset="0"/>
                                    <a:sym typeface="Fira Sans Condensed Light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e>
                    </m:rad>
                  </m:oMath>
                </a14:m>
                <a:endParaRPr sz="2800" dirty="0" err="1">
                  <a:solidFill>
                    <a:srgbClr val="F3F3F3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endParaRPr>
              </a:p>
            </p:txBody>
          </p:sp>
        </mc:Choice>
        <mc:Fallback xmlns="">
          <p:sp>
            <p:nvSpPr>
              <p:cNvPr id="8" name="Google Shape;148;p29">
                <a:extLst>
                  <a:ext uri="{FF2B5EF4-FFF2-40B4-BE49-F238E27FC236}">
                    <a16:creationId xmlns:a16="http://schemas.microsoft.com/office/drawing/2014/main" id="{98EAE5C7-5220-4E7C-BF61-E030F18E97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4365" y="2578587"/>
                <a:ext cx="3989636" cy="626400"/>
              </a:xfrm>
              <a:prstGeom prst="rect">
                <a:avLst/>
              </a:prstGeom>
              <a:blipFill>
                <a:blip r:embed="rId3"/>
                <a:stretch>
                  <a:fillRect l="-2137" b="-2135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Kép 8">
            <a:extLst>
              <a:ext uri="{FF2B5EF4-FFF2-40B4-BE49-F238E27FC236}">
                <a16:creationId xmlns:a16="http://schemas.microsoft.com/office/drawing/2014/main" id="{7D5AA87F-C65B-40A0-9276-40E45D16F6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5489" y="1749600"/>
            <a:ext cx="3008876" cy="3008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2960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3500" dirty="0"/>
              <a:t>HASONLÓSÁGI METRIKÁK</a:t>
            </a:r>
            <a:endParaRPr sz="3500" dirty="0">
              <a:solidFill>
                <a:srgbClr val="F3F3F3"/>
              </a:solidFill>
            </a:endParaRPr>
          </a:p>
        </p:txBody>
      </p:sp>
      <p:sp>
        <p:nvSpPr>
          <p:cNvPr id="113" name="Google Shape;113;p2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606000"/>
          </a:xfrm>
          <a:prstGeom prst="rect">
            <a:avLst/>
          </a:prstGeom>
          <a:solidFill>
            <a:srgbClr val="0C343D">
              <a:alpha val="56699"/>
            </a:srgbClr>
          </a:solidFill>
        </p:spPr>
        <p:txBody>
          <a:bodyPr spcFirstLastPara="1" wrap="square" lIns="234000" tIns="234000" rIns="234000" bIns="91425" anchor="t" anchorCtr="0">
            <a:noAutofit/>
          </a:bodyPr>
          <a:lstStyle/>
          <a:p>
            <a:pPr lvl="0" indent="-311150">
              <a:buClr>
                <a:srgbClr val="F2F2F2"/>
              </a:buClr>
              <a:buSzPts val="1300"/>
              <a:buChar char="●"/>
            </a:pPr>
            <a:r>
              <a:rPr lang="hu-HU" sz="1500" dirty="0">
                <a:solidFill>
                  <a:srgbClr val="F2F2F2"/>
                </a:solidFill>
              </a:rPr>
              <a:t>Koszinusz hasonlóság</a:t>
            </a:r>
            <a:endParaRPr lang="hu-HU" sz="1400" b="1" dirty="0">
              <a:solidFill>
                <a:srgbClr val="F2F2F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Google Shape;148;p29">
                <a:extLst>
                  <a:ext uri="{FF2B5EF4-FFF2-40B4-BE49-F238E27FC236}">
                    <a16:creationId xmlns:a16="http://schemas.microsoft.com/office/drawing/2014/main" id="{98EAE5C7-5220-4E7C-BF61-E030F18E975F}"/>
                  </a:ext>
                </a:extLst>
              </p:cNvPr>
              <p:cNvSpPr txBox="1"/>
              <p:nvPr/>
            </p:nvSpPr>
            <p:spPr>
              <a:xfrm>
                <a:off x="4434365" y="2578587"/>
                <a:ext cx="3989636" cy="62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hu-HU" sz="2800" i="1" dirty="0" smtClean="0">
                              <a:solidFill>
                                <a:srgbClr val="F3F3F3"/>
                              </a:solidFill>
                              <a:latin typeface="Cambria Math" panose="02040503050406030204" pitchFamily="18" charset="0"/>
                              <a:sym typeface="Fira Sans Condensed Light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hu-HU" sz="2800" dirty="0" err="1">
                              <a:solidFill>
                                <a:srgbClr val="F3F3F3"/>
                              </a:solidFill>
                              <a:latin typeface="Cambria Math" panose="02040503050406030204" pitchFamily="18" charset="0"/>
                              <a:sym typeface="Fira Sans Condensed Light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hu-HU" sz="2800" i="1" dirty="0" err="1">
                                  <a:solidFill>
                                    <a:srgbClr val="F3F3F3"/>
                                  </a:solidFill>
                                  <a:latin typeface="Cambria Math" panose="02040503050406030204" pitchFamily="18" charset="0"/>
                                  <a:sym typeface="Fira Sans Condensed Light"/>
                                </a:rPr>
                              </m:ctrlPr>
                            </m:dPr>
                            <m:e>
                              <m:r>
                                <a:rPr lang="hu-HU" sz="2800" i="1" dirty="0" err="1">
                                  <a:solidFill>
                                    <a:srgbClr val="F3F3F3"/>
                                  </a:solidFill>
                                  <a:latin typeface="Cambria Math" panose="02040503050406030204" pitchFamily="18" charset="0"/>
                                  <a:sym typeface="Fira Sans Condensed Light"/>
                                </a:rPr>
                                <m:t>𝜃</m:t>
                              </m:r>
                            </m:e>
                          </m:d>
                        </m:e>
                      </m:func>
                      <m:r>
                        <a:rPr lang="hu-HU" sz="2800" i="0" dirty="0" err="1">
                          <a:solidFill>
                            <a:srgbClr val="F3F3F3"/>
                          </a:solidFill>
                          <a:latin typeface="Cambria Math" panose="02040503050406030204" pitchFamily="18" charset="0"/>
                          <a:sym typeface="Fira Sans Condensed Light"/>
                        </a:rPr>
                        <m:t>=</m:t>
                      </m:r>
                      <m:f>
                        <m:fPr>
                          <m:ctrlPr>
                            <a:rPr lang="hu-HU" sz="2800" i="1" dirty="0" err="1">
                              <a:solidFill>
                                <a:srgbClr val="F3F3F3"/>
                              </a:solidFill>
                              <a:latin typeface="Cambria Math" panose="02040503050406030204" pitchFamily="18" charset="0"/>
                              <a:sym typeface="Fira Sans Condensed Light"/>
                            </a:rPr>
                          </m:ctrlPr>
                        </m:fPr>
                        <m:num>
                          <m:r>
                            <a:rPr lang="hu-HU" sz="2800" i="1" dirty="0" err="1">
                              <a:solidFill>
                                <a:srgbClr val="F3F3F3"/>
                              </a:solidFill>
                              <a:latin typeface="Cambria Math" panose="02040503050406030204" pitchFamily="18" charset="0"/>
                              <a:sym typeface="Fira Sans Condensed Light"/>
                            </a:rPr>
                            <m:t>𝑣</m:t>
                          </m:r>
                          <m:r>
                            <a:rPr lang="hu-HU" sz="2800" i="0" dirty="0" err="1">
                              <a:solidFill>
                                <a:srgbClr val="F3F3F3"/>
                              </a:solidFill>
                              <a:latin typeface="Cambria Math" panose="02040503050406030204" pitchFamily="18" charset="0"/>
                              <a:sym typeface="Fira Sans Condensed Light"/>
                            </a:rPr>
                            <m:t>⋅</m:t>
                          </m:r>
                          <m:r>
                            <a:rPr lang="hu-HU" sz="2800" i="1" dirty="0" err="1">
                              <a:solidFill>
                                <a:srgbClr val="F3F3F3"/>
                              </a:solidFill>
                              <a:latin typeface="Cambria Math" panose="02040503050406030204" pitchFamily="18" charset="0"/>
                              <a:sym typeface="Fira Sans Condensed Light"/>
                            </a:rPr>
                            <m:t>𝑢</m:t>
                          </m:r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hu-HU" sz="2800" i="1" dirty="0" err="1">
                                  <a:solidFill>
                                    <a:srgbClr val="F3F3F3"/>
                                  </a:solidFill>
                                  <a:latin typeface="Cambria Math" panose="02040503050406030204" pitchFamily="18" charset="0"/>
                                  <a:sym typeface="Fira Sans Condensed Light"/>
                                </a:rPr>
                              </m:ctrlPr>
                            </m:dPr>
                            <m:e>
                              <m:r>
                                <a:rPr lang="hu-HU" sz="2800" i="1" dirty="0" err="1">
                                  <a:solidFill>
                                    <a:srgbClr val="F3F3F3"/>
                                  </a:solidFill>
                                  <a:latin typeface="Cambria Math" panose="02040503050406030204" pitchFamily="18" charset="0"/>
                                  <a:sym typeface="Fira Sans Condensed Light"/>
                                </a:rPr>
                                <m:t>𝑣</m:t>
                              </m:r>
                            </m:e>
                          </m:d>
                          <m:r>
                            <a:rPr lang="hu-HU" sz="2800" i="0" dirty="0" err="1">
                              <a:solidFill>
                                <a:srgbClr val="F3F3F3"/>
                              </a:solidFill>
                              <a:latin typeface="Cambria Math" panose="02040503050406030204" pitchFamily="18" charset="0"/>
                              <a:sym typeface="Fira Sans Condensed Light"/>
                            </a:rPr>
                            <m:t>⋅</m:t>
                          </m:r>
                          <m:d>
                            <m:dPr>
                              <m:begChr m:val="‖"/>
                              <m:endChr m:val="‖"/>
                              <m:ctrlPr>
                                <a:rPr lang="hu-HU" sz="2800" i="1" dirty="0" err="1">
                                  <a:solidFill>
                                    <a:srgbClr val="F3F3F3"/>
                                  </a:solidFill>
                                  <a:latin typeface="Cambria Math" panose="02040503050406030204" pitchFamily="18" charset="0"/>
                                  <a:sym typeface="Fira Sans Condensed Light"/>
                                </a:rPr>
                              </m:ctrlPr>
                            </m:dPr>
                            <m:e>
                              <m:r>
                                <a:rPr lang="hu-HU" sz="2800" i="1" dirty="0" err="1">
                                  <a:solidFill>
                                    <a:srgbClr val="F3F3F3"/>
                                  </a:solidFill>
                                  <a:latin typeface="Cambria Math" panose="02040503050406030204" pitchFamily="18" charset="0"/>
                                  <a:sym typeface="Fira Sans Condensed Light"/>
                                </a:rPr>
                                <m:t>𝑢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sz="2800" dirty="0" err="1">
                  <a:solidFill>
                    <a:srgbClr val="F3F3F3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endParaRPr>
              </a:p>
            </p:txBody>
          </p:sp>
        </mc:Choice>
        <mc:Fallback xmlns="">
          <p:sp>
            <p:nvSpPr>
              <p:cNvPr id="8" name="Google Shape;148;p29">
                <a:extLst>
                  <a:ext uri="{FF2B5EF4-FFF2-40B4-BE49-F238E27FC236}">
                    <a16:creationId xmlns:a16="http://schemas.microsoft.com/office/drawing/2014/main" id="{98EAE5C7-5220-4E7C-BF61-E030F18E97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4365" y="2578587"/>
                <a:ext cx="3989636" cy="626400"/>
              </a:xfrm>
              <a:prstGeom prst="rect">
                <a:avLst/>
              </a:prstGeom>
              <a:blipFill>
                <a:blip r:embed="rId3"/>
                <a:stretch>
                  <a:fillRect t="-3883" b="-1359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Kép 9">
            <a:extLst>
              <a:ext uri="{FF2B5EF4-FFF2-40B4-BE49-F238E27FC236}">
                <a16:creationId xmlns:a16="http://schemas.microsoft.com/office/drawing/2014/main" id="{D51B5462-A7F7-4E4D-8EC6-38629E5864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5488" y="1749600"/>
            <a:ext cx="2980287" cy="300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7877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3500" dirty="0"/>
              <a:t>HASONLÓSÁGI METRIKÁK</a:t>
            </a:r>
            <a:endParaRPr sz="3500" dirty="0">
              <a:solidFill>
                <a:srgbClr val="F3F3F3"/>
              </a:solidFill>
            </a:endParaRPr>
          </a:p>
        </p:txBody>
      </p:sp>
      <p:sp>
        <p:nvSpPr>
          <p:cNvPr id="113" name="Google Shape;113;p2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606000"/>
          </a:xfrm>
          <a:prstGeom prst="rect">
            <a:avLst/>
          </a:prstGeom>
          <a:solidFill>
            <a:srgbClr val="0C343D">
              <a:alpha val="56699"/>
            </a:srgbClr>
          </a:solidFill>
        </p:spPr>
        <p:txBody>
          <a:bodyPr spcFirstLastPara="1" wrap="square" lIns="234000" tIns="234000" rIns="234000" bIns="91425" anchor="t" anchorCtr="0">
            <a:noAutofit/>
          </a:bodyPr>
          <a:lstStyle/>
          <a:p>
            <a:pPr lvl="0" indent="-311150">
              <a:buClr>
                <a:srgbClr val="F2F2F2"/>
              </a:buClr>
              <a:buSzPts val="1300"/>
              <a:buChar char="●"/>
            </a:pPr>
            <a:r>
              <a:rPr lang="hu-HU" sz="1500" dirty="0">
                <a:solidFill>
                  <a:srgbClr val="F2F2F2"/>
                </a:solidFill>
              </a:rPr>
              <a:t>Koszinusz hasonlóság</a:t>
            </a:r>
            <a:endParaRPr lang="hu-HU" sz="1400" b="1" dirty="0">
              <a:solidFill>
                <a:srgbClr val="F2F2F2"/>
              </a:solidFill>
            </a:endParaRPr>
          </a:p>
        </p:txBody>
      </p:sp>
      <p:pic>
        <p:nvPicPr>
          <p:cNvPr id="9" name="Kép 8">
            <a:extLst>
              <a:ext uri="{FF2B5EF4-FFF2-40B4-BE49-F238E27FC236}">
                <a16:creationId xmlns:a16="http://schemas.microsoft.com/office/drawing/2014/main" id="{1711EDE5-2E73-447D-BFD1-768A2F645F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5488" y="1749600"/>
            <a:ext cx="3016108" cy="30088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Google Shape;148;p29">
                <a:extLst>
                  <a:ext uri="{FF2B5EF4-FFF2-40B4-BE49-F238E27FC236}">
                    <a16:creationId xmlns:a16="http://schemas.microsoft.com/office/drawing/2014/main" id="{FA1DB9AF-33DA-427C-9079-A94618B46A45}"/>
                  </a:ext>
                </a:extLst>
              </p:cNvPr>
              <p:cNvSpPr txBox="1"/>
              <p:nvPr/>
            </p:nvSpPr>
            <p:spPr>
              <a:xfrm>
                <a:off x="4434365" y="2578587"/>
                <a:ext cx="3989636" cy="62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hu-HU" sz="2800" i="1" dirty="0" smtClean="0">
                              <a:solidFill>
                                <a:srgbClr val="F3F3F3"/>
                              </a:solidFill>
                              <a:latin typeface="Cambria Math" panose="02040503050406030204" pitchFamily="18" charset="0"/>
                              <a:sym typeface="Fira Sans Condensed Light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hu-HU" sz="2800" dirty="0" err="1">
                              <a:solidFill>
                                <a:srgbClr val="F3F3F3"/>
                              </a:solidFill>
                              <a:latin typeface="Cambria Math" panose="02040503050406030204" pitchFamily="18" charset="0"/>
                              <a:sym typeface="Fira Sans Condensed Light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hu-HU" sz="2800" i="1" dirty="0" err="1">
                                  <a:solidFill>
                                    <a:srgbClr val="F3F3F3"/>
                                  </a:solidFill>
                                  <a:latin typeface="Cambria Math" panose="02040503050406030204" pitchFamily="18" charset="0"/>
                                  <a:sym typeface="Fira Sans Condensed Light"/>
                                </a:rPr>
                              </m:ctrlPr>
                            </m:dPr>
                            <m:e>
                              <m:r>
                                <a:rPr lang="hu-HU" sz="2800" i="1" dirty="0" err="1">
                                  <a:solidFill>
                                    <a:srgbClr val="F3F3F3"/>
                                  </a:solidFill>
                                  <a:latin typeface="Cambria Math" panose="02040503050406030204" pitchFamily="18" charset="0"/>
                                  <a:sym typeface="Fira Sans Condensed Light"/>
                                </a:rPr>
                                <m:t>𝜃</m:t>
                              </m:r>
                            </m:e>
                          </m:d>
                        </m:e>
                      </m:func>
                      <m:r>
                        <a:rPr lang="hu-HU" sz="2800" i="0" dirty="0" err="1">
                          <a:solidFill>
                            <a:srgbClr val="F3F3F3"/>
                          </a:solidFill>
                          <a:latin typeface="Cambria Math" panose="02040503050406030204" pitchFamily="18" charset="0"/>
                          <a:sym typeface="Fira Sans Condensed Light"/>
                        </a:rPr>
                        <m:t>=</m:t>
                      </m:r>
                      <m:f>
                        <m:fPr>
                          <m:ctrlPr>
                            <a:rPr lang="hu-HU" sz="2800" i="1" dirty="0" err="1">
                              <a:solidFill>
                                <a:srgbClr val="F3F3F3"/>
                              </a:solidFill>
                              <a:latin typeface="Cambria Math" panose="02040503050406030204" pitchFamily="18" charset="0"/>
                              <a:sym typeface="Fira Sans Condensed Light"/>
                            </a:rPr>
                          </m:ctrlPr>
                        </m:fPr>
                        <m:num>
                          <m:r>
                            <a:rPr lang="hu-HU" sz="2800" i="1" dirty="0" err="1">
                              <a:solidFill>
                                <a:srgbClr val="F3F3F3"/>
                              </a:solidFill>
                              <a:latin typeface="Cambria Math" panose="02040503050406030204" pitchFamily="18" charset="0"/>
                              <a:sym typeface="Fira Sans Condensed Light"/>
                            </a:rPr>
                            <m:t>𝑣</m:t>
                          </m:r>
                          <m:r>
                            <a:rPr lang="hu-HU" sz="2800" i="0" dirty="0" err="1">
                              <a:solidFill>
                                <a:srgbClr val="F3F3F3"/>
                              </a:solidFill>
                              <a:latin typeface="Cambria Math" panose="02040503050406030204" pitchFamily="18" charset="0"/>
                              <a:sym typeface="Fira Sans Condensed Light"/>
                            </a:rPr>
                            <m:t>⋅</m:t>
                          </m:r>
                          <m:r>
                            <a:rPr lang="hu-HU" sz="2800" i="1" dirty="0" err="1">
                              <a:solidFill>
                                <a:srgbClr val="F3F3F3"/>
                              </a:solidFill>
                              <a:latin typeface="Cambria Math" panose="02040503050406030204" pitchFamily="18" charset="0"/>
                              <a:sym typeface="Fira Sans Condensed Light"/>
                            </a:rPr>
                            <m:t>𝑢</m:t>
                          </m:r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hu-HU" sz="2800" i="1" dirty="0" err="1">
                                  <a:solidFill>
                                    <a:srgbClr val="F3F3F3"/>
                                  </a:solidFill>
                                  <a:latin typeface="Cambria Math" panose="02040503050406030204" pitchFamily="18" charset="0"/>
                                  <a:sym typeface="Fira Sans Condensed Light"/>
                                </a:rPr>
                              </m:ctrlPr>
                            </m:dPr>
                            <m:e>
                              <m:r>
                                <a:rPr lang="hu-HU" sz="2800" i="1" dirty="0" err="1">
                                  <a:solidFill>
                                    <a:srgbClr val="F3F3F3"/>
                                  </a:solidFill>
                                  <a:latin typeface="Cambria Math" panose="02040503050406030204" pitchFamily="18" charset="0"/>
                                  <a:sym typeface="Fira Sans Condensed Light"/>
                                </a:rPr>
                                <m:t>𝑣</m:t>
                              </m:r>
                            </m:e>
                          </m:d>
                          <m:r>
                            <a:rPr lang="hu-HU" sz="2800" i="0" dirty="0" err="1">
                              <a:solidFill>
                                <a:srgbClr val="F3F3F3"/>
                              </a:solidFill>
                              <a:latin typeface="Cambria Math" panose="02040503050406030204" pitchFamily="18" charset="0"/>
                              <a:sym typeface="Fira Sans Condensed Light"/>
                            </a:rPr>
                            <m:t>⋅</m:t>
                          </m:r>
                          <m:d>
                            <m:dPr>
                              <m:begChr m:val="‖"/>
                              <m:endChr m:val="‖"/>
                              <m:ctrlPr>
                                <a:rPr lang="hu-HU" sz="2800" i="1" dirty="0" err="1">
                                  <a:solidFill>
                                    <a:srgbClr val="F3F3F3"/>
                                  </a:solidFill>
                                  <a:latin typeface="Cambria Math" panose="02040503050406030204" pitchFamily="18" charset="0"/>
                                  <a:sym typeface="Fira Sans Condensed Light"/>
                                </a:rPr>
                              </m:ctrlPr>
                            </m:dPr>
                            <m:e>
                              <m:r>
                                <a:rPr lang="hu-HU" sz="2800" i="1" dirty="0" err="1">
                                  <a:solidFill>
                                    <a:srgbClr val="F3F3F3"/>
                                  </a:solidFill>
                                  <a:latin typeface="Cambria Math" panose="02040503050406030204" pitchFamily="18" charset="0"/>
                                  <a:sym typeface="Fira Sans Condensed Light"/>
                                </a:rPr>
                                <m:t>𝑢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sz="2800" dirty="0" err="1">
                  <a:solidFill>
                    <a:srgbClr val="F3F3F3"/>
                  </a:solidFill>
                  <a:latin typeface="Fira Sans Condensed Light"/>
                  <a:ea typeface="Fira Sans Condensed Light"/>
                  <a:cs typeface="Fira Sans Condensed Light"/>
                  <a:sym typeface="Fira Sans Condensed Light"/>
                </a:endParaRPr>
              </a:p>
            </p:txBody>
          </p:sp>
        </mc:Choice>
        <mc:Fallback xmlns="">
          <p:sp>
            <p:nvSpPr>
              <p:cNvPr id="11" name="Google Shape;148;p29">
                <a:extLst>
                  <a:ext uri="{FF2B5EF4-FFF2-40B4-BE49-F238E27FC236}">
                    <a16:creationId xmlns:a16="http://schemas.microsoft.com/office/drawing/2014/main" id="{FA1DB9AF-33DA-427C-9079-A94618B46A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4365" y="2578587"/>
                <a:ext cx="3989636" cy="626400"/>
              </a:xfrm>
              <a:prstGeom prst="rect">
                <a:avLst/>
              </a:prstGeom>
              <a:blipFill>
                <a:blip r:embed="rId4"/>
                <a:stretch>
                  <a:fillRect t="-3883" b="-1359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788958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3500" dirty="0"/>
              <a:t>KOSZINUSZ HASONLÓSÁG</a:t>
            </a:r>
            <a:endParaRPr sz="3500" dirty="0">
              <a:solidFill>
                <a:srgbClr val="F3F3F3"/>
              </a:solidFill>
            </a:endParaRPr>
          </a:p>
        </p:txBody>
      </p:sp>
      <p:sp>
        <p:nvSpPr>
          <p:cNvPr id="113" name="Google Shape;113;p2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606000"/>
          </a:xfrm>
          <a:prstGeom prst="rect">
            <a:avLst/>
          </a:prstGeom>
          <a:solidFill>
            <a:srgbClr val="0C343D">
              <a:alpha val="56699"/>
            </a:srgbClr>
          </a:solidFill>
        </p:spPr>
        <p:txBody>
          <a:bodyPr spcFirstLastPara="1" wrap="square" lIns="234000" tIns="234000" rIns="234000" bIns="91425" anchor="t" anchorCtr="0">
            <a:noAutofit/>
          </a:bodyPr>
          <a:lstStyle/>
          <a:p>
            <a:pPr lvl="0" indent="-311150">
              <a:buClr>
                <a:srgbClr val="F2F2F2"/>
              </a:buClr>
              <a:buSzPts val="1300"/>
              <a:buChar char="●"/>
            </a:pPr>
            <a:r>
              <a:rPr lang="hu-HU" sz="1500" dirty="0">
                <a:solidFill>
                  <a:srgbClr val="F2F2F2"/>
                </a:solidFill>
              </a:rPr>
              <a:t>Elvárások:</a:t>
            </a:r>
          </a:p>
          <a:p>
            <a:pPr lvl="1" indent="-311150">
              <a:buClr>
                <a:srgbClr val="F2F2F2"/>
              </a:buClr>
              <a:buSzPts val="1300"/>
              <a:buChar char="●"/>
            </a:pPr>
            <a:r>
              <a:rPr lang="hu-HU" sz="1400" dirty="0">
                <a:solidFill>
                  <a:srgbClr val="F2F2F2"/>
                </a:solidFill>
              </a:rPr>
              <a:t>Ha két vektor „nagyon” hasonló (maximum) -&gt; 1</a:t>
            </a:r>
          </a:p>
          <a:p>
            <a:pPr lvl="1" indent="-311150">
              <a:buClr>
                <a:srgbClr val="F2F2F2"/>
              </a:buClr>
              <a:buSzPts val="1300"/>
              <a:buChar char="●"/>
            </a:pPr>
            <a:r>
              <a:rPr lang="hu-HU" sz="1400" dirty="0">
                <a:solidFill>
                  <a:srgbClr val="F2F2F2"/>
                </a:solidFill>
              </a:rPr>
              <a:t>Ha két vektor egyáltalán nem hasonló -&gt; 0</a:t>
            </a:r>
          </a:p>
          <a:p>
            <a:pPr lvl="1" indent="-311150">
              <a:lnSpc>
                <a:spcPct val="114999"/>
              </a:lnSpc>
              <a:buClr>
                <a:srgbClr val="F2F2F2"/>
              </a:buClr>
              <a:buSzPts val="1300"/>
              <a:buChar char="●"/>
            </a:pPr>
            <a:r>
              <a:rPr lang="hu-HU" sz="1400" dirty="0">
                <a:solidFill>
                  <a:srgbClr val="F2F2F2"/>
                </a:solidFill>
              </a:rPr>
              <a:t>Ha két vektor "nagyon" nem hasonló (minimum) -&gt; -1</a:t>
            </a:r>
          </a:p>
          <a:p>
            <a:pPr lvl="1" indent="-311150">
              <a:buClr>
                <a:srgbClr val="F2F2F2"/>
              </a:buClr>
              <a:buSzPts val="1300"/>
              <a:buChar char="●"/>
            </a:pPr>
            <a:r>
              <a:rPr lang="hu-HU" sz="1400" dirty="0">
                <a:solidFill>
                  <a:srgbClr val="F2F2F2"/>
                </a:solidFill>
              </a:rPr>
              <a:t>Egyébként -&gt; [-1, 1] intervallum</a:t>
            </a:r>
          </a:p>
          <a:p>
            <a:pPr lvl="1" indent="-311150">
              <a:buClr>
                <a:srgbClr val="F2F2F2"/>
              </a:buClr>
              <a:buSzPts val="1300"/>
              <a:buChar char="●"/>
            </a:pPr>
            <a:endParaRPr lang="hu-HU" sz="1400" dirty="0">
              <a:solidFill>
                <a:srgbClr val="F2F2F2"/>
              </a:solidFill>
            </a:endParaRPr>
          </a:p>
          <a:p>
            <a:pPr lvl="0" indent="-311150">
              <a:buClr>
                <a:srgbClr val="F2F2F2"/>
              </a:buClr>
              <a:buSzPts val="1300"/>
              <a:buChar char="●"/>
            </a:pPr>
            <a:endParaRPr lang="hu-HU" sz="1400" b="1" dirty="0">
              <a:solidFill>
                <a:srgbClr val="F2F2F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96581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3500" dirty="0"/>
              <a:t>KOSZINUSZ HASONLÓSÁG</a:t>
            </a:r>
            <a:endParaRPr sz="3500" dirty="0">
              <a:solidFill>
                <a:srgbClr val="F3F3F3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Google Shape;113;p24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720000" y="3801599"/>
                <a:ext cx="7704000" cy="1341901"/>
              </a:xfrm>
              <a:prstGeom prst="rect">
                <a:avLst/>
              </a:prstGeom>
              <a:solidFill>
                <a:srgbClr val="0C343D">
                  <a:alpha val="56699"/>
                </a:srgbClr>
              </a:solidFill>
            </p:spPr>
            <p:txBody>
              <a:bodyPr spcFirstLastPara="1" wrap="square" lIns="234000" tIns="234000" rIns="234000" bIns="91425" anchor="t" anchorCtr="0">
                <a:noAutofit/>
              </a:bodyPr>
              <a:lstStyle/>
              <a:p>
                <a:pPr marL="0" lvl="0" indent="0" algn="ctr">
                  <a:buClr>
                    <a:srgbClr val="F2F2F2"/>
                  </a:buClr>
                  <a:buSzPts val="1300"/>
                  <a:buNone/>
                </a:pPr>
                <a14:m>
                  <m:oMath xmlns:m="http://schemas.openxmlformats.org/officeDocument/2006/math">
                    <m:r>
                      <a:rPr lang="hu-HU" sz="2800" b="1" i="1" smtClean="0">
                        <a:solidFill>
                          <a:srgbClr val="F2F2F2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hu-HU" sz="2800" b="1" dirty="0">
                    <a:solidFill>
                      <a:srgbClr val="F2F2F2"/>
                    </a:solidFill>
                  </a:rPr>
                  <a:t> </a:t>
                </a:r>
                <a:r>
                  <a:rPr lang="hu-HU" sz="2800" dirty="0">
                    <a:solidFill>
                      <a:srgbClr val="F2F2F2"/>
                    </a:solidFill>
                  </a:rPr>
                  <a:t>= 90°</a:t>
                </a:r>
              </a:p>
              <a:p>
                <a:pPr marL="0" lvl="0" indent="0" algn="ctr">
                  <a:buClr>
                    <a:srgbClr val="F2F2F2"/>
                  </a:buClr>
                  <a:buSzPts val="1300"/>
                  <a:buNone/>
                </a:pPr>
                <a:r>
                  <a:rPr lang="hu-HU" sz="2800" dirty="0">
                    <a:solidFill>
                      <a:srgbClr val="F2F2F2"/>
                    </a:solidFill>
                  </a:rPr>
                  <a:t>cos(</a:t>
                </a:r>
                <a14:m>
                  <m:oMath xmlns:m="http://schemas.openxmlformats.org/officeDocument/2006/math">
                    <m:r>
                      <a:rPr lang="hu-HU" sz="2800" b="1" i="1">
                        <a:solidFill>
                          <a:srgbClr val="F2F2F2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hu-HU" sz="2800" dirty="0">
                    <a:solidFill>
                      <a:srgbClr val="F2F2F2"/>
                    </a:solidFill>
                  </a:rPr>
                  <a:t>) = 0</a:t>
                </a:r>
              </a:p>
            </p:txBody>
          </p:sp>
        </mc:Choice>
        <mc:Fallback xmlns="">
          <p:sp>
            <p:nvSpPr>
              <p:cNvPr id="113" name="Google Shape;113;p24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720000" y="3801599"/>
                <a:ext cx="7704000" cy="134190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Kép 2">
            <a:extLst>
              <a:ext uri="{FF2B5EF4-FFF2-40B4-BE49-F238E27FC236}">
                <a16:creationId xmlns:a16="http://schemas.microsoft.com/office/drawing/2014/main" id="{FB854D62-58AF-498B-A116-CCE633441D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184888"/>
            <a:ext cx="9144000" cy="2773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5161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3500" dirty="0"/>
              <a:t>KOSZINUSZ HASONLÓSÁG</a:t>
            </a:r>
            <a:endParaRPr sz="3500" dirty="0">
              <a:solidFill>
                <a:srgbClr val="F3F3F3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Google Shape;113;p24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720000" y="3801599"/>
                <a:ext cx="7704000" cy="1341901"/>
              </a:xfrm>
              <a:prstGeom prst="rect">
                <a:avLst/>
              </a:prstGeom>
              <a:solidFill>
                <a:srgbClr val="0C343D">
                  <a:alpha val="56699"/>
                </a:srgbClr>
              </a:solidFill>
            </p:spPr>
            <p:txBody>
              <a:bodyPr spcFirstLastPara="1" wrap="square" lIns="234000" tIns="234000" rIns="234000" bIns="91425" anchor="t" anchorCtr="0">
                <a:noAutofit/>
              </a:bodyPr>
              <a:lstStyle/>
              <a:p>
                <a:pPr marL="0" lvl="0" indent="0" algn="ctr">
                  <a:buClr>
                    <a:srgbClr val="F2F2F2"/>
                  </a:buClr>
                  <a:buSzPts val="1300"/>
                  <a:buNone/>
                </a:pPr>
                <a14:m>
                  <m:oMath xmlns:m="http://schemas.openxmlformats.org/officeDocument/2006/math">
                    <m:r>
                      <a:rPr lang="hu-HU" sz="2800" b="1" i="1" smtClean="0">
                        <a:solidFill>
                          <a:srgbClr val="F2F2F2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hu-HU" sz="2800" b="1" dirty="0">
                    <a:solidFill>
                      <a:srgbClr val="F2F2F2"/>
                    </a:solidFill>
                  </a:rPr>
                  <a:t> </a:t>
                </a:r>
                <a:r>
                  <a:rPr lang="hu-HU" sz="2800" dirty="0">
                    <a:solidFill>
                      <a:srgbClr val="F2F2F2"/>
                    </a:solidFill>
                  </a:rPr>
                  <a:t>= 45°</a:t>
                </a:r>
              </a:p>
              <a:p>
                <a:pPr marL="0" lvl="0" indent="0" algn="ctr">
                  <a:buClr>
                    <a:srgbClr val="F2F2F2"/>
                  </a:buClr>
                  <a:buSzPts val="1300"/>
                  <a:buNone/>
                </a:pPr>
                <a:r>
                  <a:rPr lang="hu-HU" sz="2800" dirty="0">
                    <a:solidFill>
                      <a:srgbClr val="F2F2F2"/>
                    </a:solidFill>
                  </a:rPr>
                  <a:t>cos(</a:t>
                </a:r>
                <a14:m>
                  <m:oMath xmlns:m="http://schemas.openxmlformats.org/officeDocument/2006/math">
                    <m:r>
                      <a:rPr lang="hu-HU" sz="2800" b="1" i="1">
                        <a:solidFill>
                          <a:srgbClr val="F2F2F2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hu-HU" sz="2800" dirty="0">
                    <a:solidFill>
                      <a:srgbClr val="F2F2F2"/>
                    </a:solidFill>
                  </a:rPr>
                  <a:t>) </a:t>
                </a:r>
                <a14:m>
                  <m:oMath xmlns:m="http://schemas.openxmlformats.org/officeDocument/2006/math">
                    <m:r>
                      <a:rPr lang="hu-HU" sz="2800" smtClean="0">
                        <a:solidFill>
                          <a:srgbClr val="F2F2F2"/>
                        </a:solidFill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hu-HU" sz="2800" dirty="0">
                    <a:solidFill>
                      <a:srgbClr val="F2F2F2"/>
                    </a:solidFill>
                  </a:rPr>
                  <a:t> 0.53</a:t>
                </a:r>
              </a:p>
            </p:txBody>
          </p:sp>
        </mc:Choice>
        <mc:Fallback xmlns="">
          <p:sp>
            <p:nvSpPr>
              <p:cNvPr id="113" name="Google Shape;113;p24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720000" y="3801599"/>
                <a:ext cx="7704000" cy="134190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Kép 3">
            <a:extLst>
              <a:ext uri="{FF2B5EF4-FFF2-40B4-BE49-F238E27FC236}">
                <a16:creationId xmlns:a16="http://schemas.microsoft.com/office/drawing/2014/main" id="{817B9DEF-20F6-466F-8C1A-3238625E8C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184888"/>
            <a:ext cx="9144000" cy="2773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2019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3500" dirty="0"/>
              <a:t>TÉMÁK</a:t>
            </a:r>
            <a:endParaRPr sz="3500" dirty="0">
              <a:solidFill>
                <a:srgbClr val="F3F3F3"/>
              </a:solidFill>
            </a:endParaRPr>
          </a:p>
        </p:txBody>
      </p:sp>
      <p:sp>
        <p:nvSpPr>
          <p:cNvPr id="113" name="Google Shape;113;p2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606000"/>
          </a:xfrm>
          <a:prstGeom prst="rect">
            <a:avLst/>
          </a:prstGeom>
          <a:solidFill>
            <a:srgbClr val="0C343D">
              <a:alpha val="56699"/>
            </a:srgbClr>
          </a:solidFill>
        </p:spPr>
        <p:txBody>
          <a:bodyPr spcFirstLastPara="1" wrap="square" lIns="234000" tIns="234000" rIns="234000" bIns="91425" anchor="t" anchorCtr="0">
            <a:noAutofit/>
          </a:bodyPr>
          <a:lstStyle/>
          <a:p>
            <a:pPr lvl="0" indent="-311150">
              <a:buClr>
                <a:srgbClr val="F2F2F2"/>
              </a:buClr>
              <a:buSzPts val="1300"/>
              <a:buChar char="●"/>
            </a:pPr>
            <a:r>
              <a:rPr lang="hu-HU" sz="1500" dirty="0">
                <a:solidFill>
                  <a:srgbClr val="F2F2F2"/>
                </a:solidFill>
              </a:rPr>
              <a:t>Bag-of-</a:t>
            </a:r>
            <a:r>
              <a:rPr lang="hu-HU" sz="1500" dirty="0" err="1">
                <a:solidFill>
                  <a:srgbClr val="F2F2F2"/>
                </a:solidFill>
              </a:rPr>
              <a:t>words</a:t>
            </a:r>
            <a:r>
              <a:rPr lang="hu-HU" sz="1500" dirty="0">
                <a:solidFill>
                  <a:srgbClr val="F2F2F2"/>
                </a:solidFill>
              </a:rPr>
              <a:t> modellek</a:t>
            </a:r>
            <a:endParaRPr sz="1500" dirty="0">
              <a:solidFill>
                <a:srgbClr val="F2F2F2"/>
              </a:solidFill>
            </a:endParaRPr>
          </a:p>
          <a:p>
            <a:pPr indent="-311150">
              <a:spcBef>
                <a:spcPts val="1200"/>
              </a:spcBef>
              <a:buClr>
                <a:srgbClr val="F2F2F2"/>
              </a:buClr>
              <a:buSzPts val="1300"/>
              <a:buFont typeface="Fira Sans Condensed Light"/>
              <a:buChar char="●"/>
            </a:pPr>
            <a:r>
              <a:rPr lang="hu-HU" sz="1500" dirty="0">
                <a:solidFill>
                  <a:srgbClr val="F2F2F2"/>
                </a:solidFill>
              </a:rPr>
              <a:t>Dokumentumok reprezentálása</a:t>
            </a:r>
          </a:p>
          <a:p>
            <a:pPr indent="-311150">
              <a:spcBef>
                <a:spcPts val="1200"/>
              </a:spcBef>
              <a:buClr>
                <a:srgbClr val="F2F2F2"/>
              </a:buClr>
              <a:buSzPts val="1300"/>
              <a:buFont typeface="Fira Sans Condensed Light"/>
              <a:buChar char="●"/>
            </a:pPr>
            <a:r>
              <a:rPr lang="hu-HU" sz="1500" dirty="0">
                <a:solidFill>
                  <a:srgbClr val="F2F2F2"/>
                </a:solidFill>
              </a:rPr>
              <a:t>Egyszerű vektortér alapú modellek, hasonlósági metrikák, szó vektorok, azok manipulálása és vizualizálása</a:t>
            </a:r>
          </a:p>
          <a:p>
            <a:pPr lvl="0" indent="-311150">
              <a:spcBef>
                <a:spcPts val="1200"/>
              </a:spcBef>
              <a:buClr>
                <a:srgbClr val="F2F2F2"/>
              </a:buClr>
              <a:buSzPts val="1300"/>
              <a:buChar char="●"/>
            </a:pPr>
            <a:r>
              <a:rPr lang="hu-HU" sz="1500" dirty="0">
                <a:solidFill>
                  <a:srgbClr val="F2F2F2"/>
                </a:solidFill>
              </a:rPr>
              <a:t>TF, TF-IDF</a:t>
            </a:r>
            <a:endParaRPr sz="1500" dirty="0">
              <a:solidFill>
                <a:srgbClr val="F2F2F2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3500" dirty="0"/>
              <a:t>KOSZINUSZ HASONLÓSÁG</a:t>
            </a:r>
            <a:endParaRPr sz="3500" dirty="0">
              <a:solidFill>
                <a:srgbClr val="F3F3F3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Google Shape;113;p24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720000" y="3801599"/>
                <a:ext cx="7704000" cy="1341901"/>
              </a:xfrm>
              <a:prstGeom prst="rect">
                <a:avLst/>
              </a:prstGeom>
              <a:solidFill>
                <a:srgbClr val="0C343D">
                  <a:alpha val="56699"/>
                </a:srgbClr>
              </a:solidFill>
            </p:spPr>
            <p:txBody>
              <a:bodyPr spcFirstLastPara="1" wrap="square" lIns="234000" tIns="234000" rIns="234000" bIns="91425" anchor="t" anchorCtr="0">
                <a:noAutofit/>
              </a:bodyPr>
              <a:lstStyle/>
              <a:p>
                <a:pPr marL="0" lvl="0" indent="0" algn="ctr">
                  <a:buClr>
                    <a:srgbClr val="F2F2F2"/>
                  </a:buClr>
                  <a:buSzPts val="1300"/>
                  <a:buNone/>
                </a:pPr>
                <a14:m>
                  <m:oMath xmlns:m="http://schemas.openxmlformats.org/officeDocument/2006/math">
                    <m:r>
                      <a:rPr lang="hu-HU" sz="2800" b="1" i="1" smtClean="0">
                        <a:solidFill>
                          <a:srgbClr val="F2F2F2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hu-HU" sz="2800" b="1" dirty="0">
                    <a:solidFill>
                      <a:srgbClr val="F2F2F2"/>
                    </a:solidFill>
                  </a:rPr>
                  <a:t> </a:t>
                </a:r>
                <a:r>
                  <a:rPr lang="hu-HU" sz="2800" dirty="0">
                    <a:solidFill>
                      <a:srgbClr val="F2F2F2"/>
                    </a:solidFill>
                  </a:rPr>
                  <a:t>= 0°</a:t>
                </a:r>
              </a:p>
              <a:p>
                <a:pPr marL="0" lvl="0" indent="0" algn="ctr">
                  <a:buClr>
                    <a:srgbClr val="F2F2F2"/>
                  </a:buClr>
                  <a:buSzPts val="1300"/>
                  <a:buNone/>
                </a:pPr>
                <a:r>
                  <a:rPr lang="hu-HU" sz="2800" dirty="0">
                    <a:solidFill>
                      <a:srgbClr val="F2F2F2"/>
                    </a:solidFill>
                  </a:rPr>
                  <a:t>cos(</a:t>
                </a:r>
                <a14:m>
                  <m:oMath xmlns:m="http://schemas.openxmlformats.org/officeDocument/2006/math">
                    <m:r>
                      <a:rPr lang="hu-HU" sz="2800" b="1" i="1">
                        <a:solidFill>
                          <a:srgbClr val="F2F2F2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hu-HU" sz="2800" dirty="0">
                    <a:solidFill>
                      <a:srgbClr val="F2F2F2"/>
                    </a:solidFill>
                  </a:rPr>
                  <a:t>) = 1</a:t>
                </a:r>
              </a:p>
            </p:txBody>
          </p:sp>
        </mc:Choice>
        <mc:Fallback xmlns="">
          <p:sp>
            <p:nvSpPr>
              <p:cNvPr id="113" name="Google Shape;113;p24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720000" y="3801599"/>
                <a:ext cx="7704000" cy="134190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Kép 5">
            <a:extLst>
              <a:ext uri="{FF2B5EF4-FFF2-40B4-BE49-F238E27FC236}">
                <a16:creationId xmlns:a16="http://schemas.microsoft.com/office/drawing/2014/main" id="{A6142596-448E-4420-868E-D833C5B877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184888"/>
            <a:ext cx="9144000" cy="2773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2787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3500" dirty="0"/>
              <a:t>KOSZINUSZ HASONLÓSÁG</a:t>
            </a:r>
            <a:endParaRPr sz="3500" dirty="0">
              <a:solidFill>
                <a:srgbClr val="F3F3F3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3" name="Google Shape;113;p24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720000" y="3801599"/>
                <a:ext cx="7704000" cy="1341901"/>
              </a:xfrm>
              <a:prstGeom prst="rect">
                <a:avLst/>
              </a:prstGeom>
              <a:solidFill>
                <a:srgbClr val="0C343D">
                  <a:alpha val="56699"/>
                </a:srgbClr>
              </a:solidFill>
            </p:spPr>
            <p:txBody>
              <a:bodyPr spcFirstLastPara="1" wrap="square" lIns="234000" tIns="234000" rIns="234000" bIns="91425" anchor="t" anchorCtr="0">
                <a:noAutofit/>
              </a:bodyPr>
              <a:lstStyle/>
              <a:p>
                <a:pPr marL="0" lvl="0" indent="0" algn="ctr">
                  <a:buClr>
                    <a:srgbClr val="F2F2F2"/>
                  </a:buClr>
                  <a:buSzPts val="1300"/>
                  <a:buNone/>
                </a:pPr>
                <a14:m>
                  <m:oMath xmlns:m="http://schemas.openxmlformats.org/officeDocument/2006/math">
                    <m:r>
                      <a:rPr lang="hu-HU" sz="2800" b="1" i="1" smtClean="0">
                        <a:solidFill>
                          <a:srgbClr val="F2F2F2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hu-HU" sz="2800" b="1" dirty="0">
                    <a:solidFill>
                      <a:srgbClr val="F2F2F2"/>
                    </a:solidFill>
                  </a:rPr>
                  <a:t> </a:t>
                </a:r>
                <a:r>
                  <a:rPr lang="hu-HU" sz="2800" dirty="0">
                    <a:solidFill>
                      <a:srgbClr val="F2F2F2"/>
                    </a:solidFill>
                  </a:rPr>
                  <a:t>= 180°</a:t>
                </a:r>
              </a:p>
              <a:p>
                <a:pPr marL="0" lvl="0" indent="0" algn="ctr">
                  <a:buClr>
                    <a:srgbClr val="F2F2F2"/>
                  </a:buClr>
                  <a:buSzPts val="1300"/>
                  <a:buNone/>
                </a:pPr>
                <a:r>
                  <a:rPr lang="hu-HU" sz="2800" dirty="0">
                    <a:solidFill>
                      <a:srgbClr val="F2F2F2"/>
                    </a:solidFill>
                  </a:rPr>
                  <a:t>cos(</a:t>
                </a:r>
                <a14:m>
                  <m:oMath xmlns:m="http://schemas.openxmlformats.org/officeDocument/2006/math">
                    <m:r>
                      <a:rPr lang="hu-HU" sz="2800" b="1" i="1">
                        <a:solidFill>
                          <a:srgbClr val="F2F2F2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hu-HU" sz="2800" dirty="0">
                    <a:solidFill>
                      <a:srgbClr val="F2F2F2"/>
                    </a:solidFill>
                  </a:rPr>
                  <a:t>) = -1</a:t>
                </a:r>
              </a:p>
            </p:txBody>
          </p:sp>
        </mc:Choice>
        <mc:Fallback>
          <p:sp>
            <p:nvSpPr>
              <p:cNvPr id="113" name="Google Shape;113;p24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720000" y="3801599"/>
                <a:ext cx="7704000" cy="134190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2" descr="Shape&#10;&#10;Description automatically generated">
            <a:extLst>
              <a:ext uri="{FF2B5EF4-FFF2-40B4-BE49-F238E27FC236}">
                <a16:creationId xmlns:a16="http://schemas.microsoft.com/office/drawing/2014/main" id="{E32D8E39-DEB4-4E14-8CC4-AAAF783A21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681" y="1180780"/>
            <a:ext cx="9147361" cy="2798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6529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7"/>
          <p:cNvSpPr txBox="1">
            <a:spLocks noGrp="1"/>
          </p:cNvSpPr>
          <p:nvPr>
            <p:ph type="title"/>
          </p:nvPr>
        </p:nvSpPr>
        <p:spPr>
          <a:xfrm>
            <a:off x="0" y="971850"/>
            <a:ext cx="9144000" cy="31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8800" dirty="0"/>
              <a:t>DEMO #2</a:t>
            </a:r>
            <a:br>
              <a:rPr lang="hu-HU" sz="8800" dirty="0"/>
            </a:br>
            <a:r>
              <a:rPr lang="hu-HU" sz="8800" dirty="0"/>
              <a:t>TF, TF-IDF</a:t>
            </a:r>
            <a:endParaRPr sz="8800" dirty="0"/>
          </a:p>
        </p:txBody>
      </p:sp>
    </p:spTree>
    <p:extLst>
      <p:ext uri="{BB962C8B-B14F-4D97-AF65-F5344CB8AC3E}">
        <p14:creationId xmlns:p14="http://schemas.microsoft.com/office/powerpoint/2010/main" val="15458891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2"/>
          <p:cNvSpPr txBox="1">
            <a:spLocks noGrp="1"/>
          </p:cNvSpPr>
          <p:nvPr>
            <p:ph type="title"/>
          </p:nvPr>
        </p:nvSpPr>
        <p:spPr>
          <a:xfrm>
            <a:off x="0" y="971850"/>
            <a:ext cx="4310725" cy="31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4400" dirty="0"/>
              <a:t>SZÓVEKTOROK</a:t>
            </a:r>
            <a:endParaRPr sz="4400" dirty="0"/>
          </a:p>
        </p:txBody>
      </p:sp>
      <p:sp>
        <p:nvSpPr>
          <p:cNvPr id="178" name="Google Shape;178;p32"/>
          <p:cNvSpPr txBox="1">
            <a:spLocks noGrp="1"/>
          </p:cNvSpPr>
          <p:nvPr>
            <p:ph type="title" idx="2"/>
          </p:nvPr>
        </p:nvSpPr>
        <p:spPr>
          <a:xfrm>
            <a:off x="4849175" y="1001125"/>
            <a:ext cx="2137200" cy="18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hu-HU" dirty="0"/>
              <a:t>4</a:t>
            </a:r>
            <a:endParaRPr dirty="0"/>
          </a:p>
        </p:txBody>
      </p:sp>
      <p:cxnSp>
        <p:nvCxnSpPr>
          <p:cNvPr id="179" name="Google Shape;179;p32"/>
          <p:cNvCxnSpPr/>
          <p:nvPr/>
        </p:nvCxnSpPr>
        <p:spPr>
          <a:xfrm rot="10800000" flipH="1">
            <a:off x="5001175" y="3111650"/>
            <a:ext cx="3425700" cy="21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3500" dirty="0"/>
              <a:t>MŰVELETEK SZÓVEKTOROKKAL</a:t>
            </a:r>
            <a:endParaRPr sz="3500" dirty="0">
              <a:solidFill>
                <a:srgbClr val="F3F3F3"/>
              </a:solidFill>
            </a:endParaRPr>
          </a:p>
        </p:txBody>
      </p:sp>
      <p:sp>
        <p:nvSpPr>
          <p:cNvPr id="9" name="Google Shape;113;p24">
            <a:extLst>
              <a:ext uri="{FF2B5EF4-FFF2-40B4-BE49-F238E27FC236}">
                <a16:creationId xmlns:a16="http://schemas.microsoft.com/office/drawing/2014/main" id="{B00E2583-70FF-44D5-9E93-F585FE2B3A9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606000"/>
          </a:xfrm>
          <a:prstGeom prst="rect">
            <a:avLst/>
          </a:prstGeom>
          <a:solidFill>
            <a:srgbClr val="0C343D">
              <a:alpha val="56699"/>
            </a:srgbClr>
          </a:solidFill>
        </p:spPr>
        <p:txBody>
          <a:bodyPr spcFirstLastPara="1" wrap="square" lIns="234000" tIns="234000" rIns="234000" bIns="91425" anchor="t" anchorCtr="0">
            <a:noAutofit/>
          </a:bodyPr>
          <a:lstStyle/>
          <a:p>
            <a:pPr lvl="0" indent="-311150">
              <a:buClr>
                <a:srgbClr val="F2F2F2"/>
              </a:buClr>
              <a:buSzPts val="1300"/>
              <a:buChar char="●"/>
            </a:pPr>
            <a:r>
              <a:rPr lang="hu-HU" sz="1500" dirty="0">
                <a:solidFill>
                  <a:srgbClr val="F2F2F2"/>
                </a:solidFill>
              </a:rPr>
              <a:t>Eddig dokumentumokat reprezentáltunk</a:t>
            </a:r>
          </a:p>
          <a:p>
            <a:pPr lvl="1" indent="-311150">
              <a:buClr>
                <a:srgbClr val="F2F2F2"/>
              </a:buClr>
              <a:buSzPts val="1300"/>
              <a:buChar char="●"/>
            </a:pPr>
            <a:r>
              <a:rPr lang="hu-HU" sz="1300" dirty="0">
                <a:solidFill>
                  <a:srgbClr val="F2F2F2"/>
                </a:solidFill>
              </a:rPr>
              <a:t>Egy-egy dimenzió egy-egy szó volt</a:t>
            </a:r>
          </a:p>
          <a:p>
            <a:pPr lvl="1" indent="-311150">
              <a:buClr>
                <a:srgbClr val="F2F2F2"/>
              </a:buClr>
              <a:buSzPts val="1300"/>
              <a:buChar char="●"/>
            </a:pPr>
            <a:r>
              <a:rPr lang="hu-HU" sz="1400" dirty="0">
                <a:solidFill>
                  <a:srgbClr val="F2F2F2"/>
                </a:solidFill>
              </a:rPr>
              <a:t>Az ötlet kiterjeszthető </a:t>
            </a:r>
            <a:r>
              <a:rPr lang="hu-HU" sz="1400" b="1" dirty="0">
                <a:solidFill>
                  <a:srgbClr val="F2F2F2"/>
                </a:solidFill>
              </a:rPr>
              <a:t>szavakra</a:t>
            </a:r>
            <a:r>
              <a:rPr lang="hu-HU" sz="1400" dirty="0">
                <a:solidFill>
                  <a:srgbClr val="F2F2F2"/>
                </a:solidFill>
              </a:rPr>
              <a:t> is</a:t>
            </a:r>
          </a:p>
          <a:p>
            <a:pPr lvl="0" indent="-311150">
              <a:buClr>
                <a:srgbClr val="F2F2F2"/>
              </a:buClr>
              <a:buSzPts val="1300"/>
              <a:buChar char="●"/>
            </a:pPr>
            <a:endParaRPr lang="hu-HU" sz="1400" b="1" dirty="0">
              <a:solidFill>
                <a:srgbClr val="F2F2F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57812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3500" dirty="0"/>
              <a:t>MŰVELETEK SZÓVEKTOROKKAL</a:t>
            </a:r>
            <a:endParaRPr sz="3500" dirty="0">
              <a:solidFill>
                <a:srgbClr val="F3F3F3"/>
              </a:solidFill>
            </a:endParaRP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5B47F438-FB2D-49E2-857C-09B6FD0910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8001" y="1152474"/>
            <a:ext cx="3605999" cy="3605999"/>
          </a:xfrm>
          <a:prstGeom prst="rect">
            <a:avLst/>
          </a:prstGeom>
        </p:spPr>
      </p:pic>
      <p:sp>
        <p:nvSpPr>
          <p:cNvPr id="9" name="Google Shape;113;p24">
            <a:extLst>
              <a:ext uri="{FF2B5EF4-FFF2-40B4-BE49-F238E27FC236}">
                <a16:creationId xmlns:a16="http://schemas.microsoft.com/office/drawing/2014/main" id="{B00E2583-70FF-44D5-9E93-F585FE2B3A9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3938400" cy="3606000"/>
          </a:xfrm>
          <a:prstGeom prst="rect">
            <a:avLst/>
          </a:prstGeom>
          <a:solidFill>
            <a:srgbClr val="0C343D">
              <a:alpha val="56699"/>
            </a:srgbClr>
          </a:solidFill>
        </p:spPr>
        <p:txBody>
          <a:bodyPr spcFirstLastPara="1" wrap="square" lIns="234000" tIns="234000" rIns="234000" bIns="91425" anchor="t" anchorCtr="0">
            <a:noAutofit/>
          </a:bodyPr>
          <a:lstStyle/>
          <a:p>
            <a:pPr lvl="0" indent="-311150">
              <a:buClr>
                <a:srgbClr val="F2F2F2"/>
              </a:buClr>
              <a:buSzPts val="1300"/>
              <a:buChar char="●"/>
            </a:pPr>
            <a:r>
              <a:rPr lang="hu-HU" sz="1500" dirty="0">
                <a:solidFill>
                  <a:srgbClr val="F2F2F2"/>
                </a:solidFill>
              </a:rPr>
              <a:t>Érvényesek az alap vektorműveletek:</a:t>
            </a:r>
          </a:p>
          <a:p>
            <a:pPr lvl="1" indent="-311150">
              <a:buClr>
                <a:srgbClr val="F2F2F2"/>
              </a:buClr>
              <a:buSzPts val="1300"/>
              <a:buFont typeface="Courier New" panose="02070309020205020404" pitchFamily="49" charset="0"/>
              <a:buChar char="o"/>
            </a:pPr>
            <a:r>
              <a:rPr lang="hu-HU" sz="1300" dirty="0">
                <a:solidFill>
                  <a:srgbClr val="F2F2F2"/>
                </a:solidFill>
              </a:rPr>
              <a:t>Összeadás</a:t>
            </a:r>
          </a:p>
          <a:p>
            <a:pPr lvl="1" indent="-311150">
              <a:buClr>
                <a:srgbClr val="F2F2F2"/>
              </a:buClr>
              <a:buSzPts val="1300"/>
              <a:buFont typeface="Courier New" panose="02070309020205020404" pitchFamily="49" charset="0"/>
              <a:buChar char="o"/>
            </a:pPr>
            <a:r>
              <a:rPr lang="hu-HU" sz="1300" dirty="0">
                <a:solidFill>
                  <a:srgbClr val="F2F2F2"/>
                </a:solidFill>
              </a:rPr>
              <a:t>Kivonás</a:t>
            </a:r>
          </a:p>
          <a:p>
            <a:pPr lvl="1" indent="-311150">
              <a:buClr>
                <a:srgbClr val="F2F2F2"/>
              </a:buClr>
              <a:buSzPts val="1300"/>
              <a:buFont typeface="Courier New" panose="02070309020205020404" pitchFamily="49" charset="0"/>
              <a:buChar char="o"/>
            </a:pPr>
            <a:r>
              <a:rPr lang="hu-HU" sz="1300" dirty="0">
                <a:solidFill>
                  <a:srgbClr val="F2F2F2"/>
                </a:solidFill>
              </a:rPr>
              <a:t>(Hasonlóság mérése)</a:t>
            </a:r>
          </a:p>
          <a:p>
            <a:pPr lvl="1" indent="-311150">
              <a:buClr>
                <a:srgbClr val="F2F2F2"/>
              </a:buClr>
              <a:buSzPts val="1300"/>
              <a:buChar char="●"/>
            </a:pPr>
            <a:endParaRPr lang="hu-HU" sz="1400" dirty="0">
              <a:solidFill>
                <a:srgbClr val="F2F2F2"/>
              </a:solidFill>
            </a:endParaRPr>
          </a:p>
          <a:p>
            <a:pPr lvl="0" indent="-311150">
              <a:buClr>
                <a:srgbClr val="F2F2F2"/>
              </a:buClr>
              <a:buSzPts val="1300"/>
              <a:buChar char="●"/>
            </a:pPr>
            <a:endParaRPr lang="hu-HU" sz="1400" b="1" dirty="0">
              <a:solidFill>
                <a:srgbClr val="F2F2F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79103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3500" dirty="0"/>
              <a:t>MŰVELETEK SZÓVEKTOROKKAL</a:t>
            </a:r>
            <a:endParaRPr sz="3500" dirty="0">
              <a:solidFill>
                <a:srgbClr val="F3F3F3"/>
              </a:solidFill>
            </a:endParaRP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5B47F438-FB2D-49E2-857C-09B6FD0910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8001" y="1152474"/>
            <a:ext cx="3605999" cy="3605999"/>
          </a:xfrm>
          <a:prstGeom prst="rect">
            <a:avLst/>
          </a:prstGeom>
        </p:spPr>
      </p:pic>
      <p:sp>
        <p:nvSpPr>
          <p:cNvPr id="9" name="Google Shape;113;p24">
            <a:extLst>
              <a:ext uri="{FF2B5EF4-FFF2-40B4-BE49-F238E27FC236}">
                <a16:creationId xmlns:a16="http://schemas.microsoft.com/office/drawing/2014/main" id="{B00E2583-70FF-44D5-9E93-F585FE2B3A9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3938400" cy="3606000"/>
          </a:xfrm>
          <a:prstGeom prst="rect">
            <a:avLst/>
          </a:prstGeom>
          <a:solidFill>
            <a:srgbClr val="0C343D">
              <a:alpha val="56699"/>
            </a:srgbClr>
          </a:solidFill>
        </p:spPr>
        <p:txBody>
          <a:bodyPr spcFirstLastPara="1" wrap="square" lIns="234000" tIns="234000" rIns="234000" bIns="91425" anchor="t" anchorCtr="0">
            <a:noAutofit/>
          </a:bodyPr>
          <a:lstStyle/>
          <a:p>
            <a:pPr lvl="0" indent="-311150">
              <a:buClr>
                <a:srgbClr val="F2F2F2"/>
              </a:buClr>
              <a:buSzPts val="1300"/>
              <a:buChar char="●"/>
            </a:pPr>
            <a:r>
              <a:rPr lang="hu-HU" sz="1500" dirty="0">
                <a:solidFill>
                  <a:srgbClr val="F2F2F2"/>
                </a:solidFill>
              </a:rPr>
              <a:t>Adottak:</a:t>
            </a:r>
          </a:p>
          <a:p>
            <a:pPr lvl="1" indent="-311150">
              <a:spcBef>
                <a:spcPts val="600"/>
              </a:spcBef>
              <a:buClr>
                <a:srgbClr val="F2F2F2"/>
              </a:buClr>
              <a:buSzPts val="1300"/>
              <a:buChar char="●"/>
            </a:pPr>
            <a:r>
              <a:rPr lang="hu-HU" sz="1300" dirty="0">
                <a:solidFill>
                  <a:srgbClr val="F2F2F2"/>
                </a:solidFill>
              </a:rPr>
              <a:t>Man</a:t>
            </a:r>
          </a:p>
          <a:p>
            <a:pPr lvl="1" indent="-311150">
              <a:spcBef>
                <a:spcPts val="600"/>
              </a:spcBef>
              <a:buClr>
                <a:srgbClr val="F2F2F2"/>
              </a:buClr>
              <a:buSzPts val="1300"/>
              <a:buChar char="●"/>
            </a:pPr>
            <a:r>
              <a:rPr lang="hu-HU" sz="1300" dirty="0">
                <a:solidFill>
                  <a:srgbClr val="F2F2F2"/>
                </a:solidFill>
              </a:rPr>
              <a:t>King</a:t>
            </a:r>
          </a:p>
          <a:p>
            <a:pPr lvl="1" indent="-311150">
              <a:spcBef>
                <a:spcPts val="600"/>
              </a:spcBef>
              <a:buClr>
                <a:srgbClr val="F2F2F2"/>
              </a:buClr>
              <a:buSzPts val="1300"/>
              <a:buChar char="●"/>
            </a:pPr>
            <a:r>
              <a:rPr lang="hu-HU" sz="1300" dirty="0" err="1">
                <a:solidFill>
                  <a:srgbClr val="F2F2F2"/>
                </a:solidFill>
              </a:rPr>
              <a:t>Woman</a:t>
            </a:r>
            <a:endParaRPr lang="hu-HU" sz="1300" dirty="0">
              <a:solidFill>
                <a:srgbClr val="F2F2F2"/>
              </a:solidFill>
            </a:endParaRPr>
          </a:p>
          <a:p>
            <a:pPr indent="-311150">
              <a:buClr>
                <a:srgbClr val="F2F2F2"/>
              </a:buClr>
              <a:buSzPts val="1300"/>
              <a:buChar char="●"/>
            </a:pPr>
            <a:endParaRPr lang="hu-HU" sz="1400" dirty="0">
              <a:solidFill>
                <a:srgbClr val="F2F2F2"/>
              </a:solidFill>
            </a:endParaRPr>
          </a:p>
          <a:p>
            <a:pPr lvl="0" indent="-311150">
              <a:buClr>
                <a:srgbClr val="F2F2F2"/>
              </a:buClr>
              <a:buSzPts val="1300"/>
              <a:buChar char="●"/>
            </a:pPr>
            <a:r>
              <a:rPr lang="hu-HU" sz="1400" dirty="0">
                <a:solidFill>
                  <a:srgbClr val="F2F2F2"/>
                </a:solidFill>
              </a:rPr>
              <a:t>Tudni szeretnénk:</a:t>
            </a:r>
          </a:p>
          <a:p>
            <a:pPr lvl="1" indent="-311150">
              <a:spcBef>
                <a:spcPts val="600"/>
              </a:spcBef>
              <a:buClr>
                <a:srgbClr val="F2F2F2"/>
              </a:buClr>
              <a:buSzPts val="1300"/>
              <a:buChar char="●"/>
            </a:pPr>
            <a:r>
              <a:rPr lang="hu-HU" sz="1300" dirty="0">
                <a:solidFill>
                  <a:srgbClr val="F2F2F2"/>
                </a:solidFill>
              </a:rPr>
              <a:t>Man-&gt;King, </a:t>
            </a:r>
            <a:r>
              <a:rPr lang="hu-HU" sz="1300" dirty="0" err="1">
                <a:solidFill>
                  <a:srgbClr val="F2F2F2"/>
                </a:solidFill>
              </a:rPr>
              <a:t>Woman</a:t>
            </a:r>
            <a:r>
              <a:rPr lang="hu-HU" sz="1300" dirty="0">
                <a:solidFill>
                  <a:srgbClr val="F2F2F2"/>
                </a:solidFill>
              </a:rPr>
              <a:t>-&gt;?</a:t>
            </a:r>
          </a:p>
          <a:p>
            <a:pPr indent="-311150">
              <a:spcBef>
                <a:spcPts val="600"/>
              </a:spcBef>
              <a:buClr>
                <a:srgbClr val="F2F2F2"/>
              </a:buClr>
              <a:buSzPts val="1300"/>
              <a:buChar char="●"/>
            </a:pPr>
            <a:r>
              <a:rPr lang="hu-HU" sz="1400" dirty="0">
                <a:solidFill>
                  <a:srgbClr val="F2F2F2"/>
                </a:solidFill>
              </a:rPr>
              <a:t>Megoldás:</a:t>
            </a:r>
          </a:p>
          <a:p>
            <a:pPr marL="603250" lvl="1" indent="0">
              <a:spcBef>
                <a:spcPts val="600"/>
              </a:spcBef>
              <a:buClr>
                <a:srgbClr val="F2F2F2"/>
              </a:buClr>
              <a:buSzPts val="1300"/>
              <a:buNone/>
            </a:pPr>
            <a:r>
              <a:rPr lang="hu-HU" sz="1300" b="1" dirty="0" err="1">
                <a:solidFill>
                  <a:srgbClr val="F2F2F2"/>
                </a:solidFill>
              </a:rPr>
              <a:t>Transform</a:t>
            </a:r>
            <a:r>
              <a:rPr lang="hu-HU" sz="1300" dirty="0">
                <a:solidFill>
                  <a:srgbClr val="F2F2F2"/>
                </a:solidFill>
              </a:rPr>
              <a:t> = King – Man</a:t>
            </a:r>
          </a:p>
          <a:p>
            <a:pPr marL="603250" lvl="1" indent="0">
              <a:spcBef>
                <a:spcPts val="600"/>
              </a:spcBef>
              <a:buClr>
                <a:srgbClr val="F2F2F2"/>
              </a:buClr>
              <a:buSzPts val="1300"/>
              <a:buNone/>
            </a:pPr>
            <a:r>
              <a:rPr lang="hu-HU" sz="1300" dirty="0" err="1">
                <a:solidFill>
                  <a:srgbClr val="F2F2F2"/>
                </a:solidFill>
              </a:rPr>
              <a:t>Solution</a:t>
            </a:r>
            <a:r>
              <a:rPr lang="hu-HU" sz="1300" dirty="0">
                <a:solidFill>
                  <a:srgbClr val="F2F2F2"/>
                </a:solidFill>
              </a:rPr>
              <a:t> = </a:t>
            </a:r>
            <a:r>
              <a:rPr lang="hu-HU" sz="1300" dirty="0" err="1">
                <a:solidFill>
                  <a:srgbClr val="F2F2F2"/>
                </a:solidFill>
              </a:rPr>
              <a:t>Woman</a:t>
            </a:r>
            <a:r>
              <a:rPr lang="hu-HU" sz="1300" dirty="0">
                <a:solidFill>
                  <a:srgbClr val="F2F2F2"/>
                </a:solidFill>
              </a:rPr>
              <a:t> + </a:t>
            </a:r>
            <a:r>
              <a:rPr lang="hu-HU" sz="1300" b="1" dirty="0" err="1">
                <a:solidFill>
                  <a:srgbClr val="F2F2F2"/>
                </a:solidFill>
              </a:rPr>
              <a:t>Transform</a:t>
            </a:r>
            <a:endParaRPr lang="hu-HU" sz="1300" b="1" dirty="0">
              <a:solidFill>
                <a:srgbClr val="F2F2F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2283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3500" dirty="0"/>
              <a:t>MŰVELETEK SZÓVEKTOROKKAL</a:t>
            </a:r>
            <a:endParaRPr sz="3500" dirty="0">
              <a:solidFill>
                <a:srgbClr val="F3F3F3"/>
              </a:solidFill>
            </a:endParaRPr>
          </a:p>
        </p:txBody>
      </p:sp>
      <p:sp>
        <p:nvSpPr>
          <p:cNvPr id="9" name="Google Shape;113;p24">
            <a:extLst>
              <a:ext uri="{FF2B5EF4-FFF2-40B4-BE49-F238E27FC236}">
                <a16:creationId xmlns:a16="http://schemas.microsoft.com/office/drawing/2014/main" id="{B00E2583-70FF-44D5-9E93-F585FE2B3A9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3938400" cy="3606000"/>
          </a:xfrm>
          <a:prstGeom prst="rect">
            <a:avLst/>
          </a:prstGeom>
          <a:solidFill>
            <a:srgbClr val="0C343D">
              <a:alpha val="56699"/>
            </a:srgbClr>
          </a:solidFill>
        </p:spPr>
        <p:txBody>
          <a:bodyPr spcFirstLastPara="1" wrap="square" lIns="234000" tIns="234000" rIns="234000" bIns="91425" anchor="t" anchorCtr="0">
            <a:noAutofit/>
          </a:bodyPr>
          <a:lstStyle/>
          <a:p>
            <a:pPr lvl="0" indent="-311150">
              <a:buClr>
                <a:srgbClr val="F2F2F2"/>
              </a:buClr>
              <a:buSzPts val="1300"/>
              <a:buChar char="●"/>
            </a:pPr>
            <a:r>
              <a:rPr lang="hu-HU" sz="1500" dirty="0">
                <a:solidFill>
                  <a:srgbClr val="F2F2F2"/>
                </a:solidFill>
              </a:rPr>
              <a:t>Az elképzelés más területeken is alkalmazható</a:t>
            </a:r>
          </a:p>
        </p:txBody>
      </p:sp>
      <p:pic>
        <p:nvPicPr>
          <p:cNvPr id="8" name="Kép 7">
            <a:extLst>
              <a:ext uri="{FF2B5EF4-FFF2-40B4-BE49-F238E27FC236}">
                <a16:creationId xmlns:a16="http://schemas.microsoft.com/office/drawing/2014/main" id="{06708A8B-D311-4734-9E47-9B1BD9F82B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8001" y="1152474"/>
            <a:ext cx="3605999" cy="3605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34527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3500" dirty="0"/>
              <a:t>MŰVELETEK SZÓVEKTOROKKAL</a:t>
            </a:r>
            <a:endParaRPr sz="3500" dirty="0">
              <a:solidFill>
                <a:srgbClr val="F3F3F3"/>
              </a:solidFill>
            </a:endParaRPr>
          </a:p>
        </p:txBody>
      </p:sp>
      <p:sp>
        <p:nvSpPr>
          <p:cNvPr id="9" name="Google Shape;113;p24">
            <a:extLst>
              <a:ext uri="{FF2B5EF4-FFF2-40B4-BE49-F238E27FC236}">
                <a16:creationId xmlns:a16="http://schemas.microsoft.com/office/drawing/2014/main" id="{B00E2583-70FF-44D5-9E93-F585FE2B3A9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3938400" cy="3606000"/>
          </a:xfrm>
          <a:prstGeom prst="rect">
            <a:avLst/>
          </a:prstGeom>
          <a:solidFill>
            <a:srgbClr val="0C343D">
              <a:alpha val="56699"/>
            </a:srgbClr>
          </a:solidFill>
        </p:spPr>
        <p:txBody>
          <a:bodyPr spcFirstLastPara="1" wrap="square" lIns="234000" tIns="234000" rIns="234000" bIns="91425" anchor="t" anchorCtr="0">
            <a:noAutofit/>
          </a:bodyPr>
          <a:lstStyle/>
          <a:p>
            <a:pPr lvl="0" indent="-311150">
              <a:buClr>
                <a:srgbClr val="F2F2F2"/>
              </a:buClr>
              <a:buSzPts val="1300"/>
              <a:buChar char="●"/>
            </a:pPr>
            <a:r>
              <a:rPr lang="hu-HU" sz="1500" dirty="0">
                <a:solidFill>
                  <a:srgbClr val="F2F2F2"/>
                </a:solidFill>
              </a:rPr>
              <a:t>Azonban a gyakorlatban ez nem ilyen egyszerű…</a:t>
            </a:r>
          </a:p>
          <a:p>
            <a:pPr marL="146050" lvl="0" indent="0">
              <a:buClr>
                <a:srgbClr val="F2F2F2"/>
              </a:buClr>
              <a:buSzPts val="1300"/>
              <a:buNone/>
            </a:pPr>
            <a:endParaRPr lang="hu-HU" sz="1500" dirty="0">
              <a:solidFill>
                <a:srgbClr val="F2F2F2"/>
              </a:solidFill>
            </a:endParaRP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02E96C65-C6DA-4B55-9B16-13DF2BEC16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8001" y="1152474"/>
            <a:ext cx="3605999" cy="3605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7506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hu-HU" sz="3500" dirty="0"/>
              <a:t>MŰVELETEK SZÓVEKTOROKKAL</a:t>
            </a:r>
            <a:endParaRPr sz="3500" dirty="0">
              <a:solidFill>
                <a:srgbClr val="F3F3F3"/>
              </a:solidFill>
            </a:endParaRPr>
          </a:p>
        </p:txBody>
      </p:sp>
      <p:sp>
        <p:nvSpPr>
          <p:cNvPr id="113" name="Google Shape;113;p2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606000"/>
          </a:xfrm>
          <a:prstGeom prst="rect">
            <a:avLst/>
          </a:prstGeom>
          <a:solidFill>
            <a:srgbClr val="0C343D">
              <a:alpha val="56699"/>
            </a:srgbClr>
          </a:solidFill>
        </p:spPr>
        <p:txBody>
          <a:bodyPr spcFirstLastPara="1" wrap="square" lIns="234000" tIns="234000" rIns="234000" bIns="91425" anchor="t" anchorCtr="0">
            <a:noAutofit/>
          </a:bodyPr>
          <a:lstStyle/>
          <a:p>
            <a:pPr lvl="0" indent="-311150">
              <a:buClr>
                <a:srgbClr val="F2F2F2"/>
              </a:buClr>
              <a:buSzPts val="1300"/>
              <a:buChar char="●"/>
            </a:pPr>
            <a:r>
              <a:rPr lang="hu-HU" sz="1500" dirty="0">
                <a:solidFill>
                  <a:srgbClr val="F2F2F2"/>
                </a:solidFill>
              </a:rPr>
              <a:t>A szóvektorok minősége függ az előállítás módjától</a:t>
            </a:r>
          </a:p>
          <a:p>
            <a:pPr lvl="1" indent="-311150">
              <a:spcBef>
                <a:spcPts val="600"/>
              </a:spcBef>
              <a:buClr>
                <a:srgbClr val="F2F2F2"/>
              </a:buClr>
              <a:buSzPts val="1300"/>
              <a:buChar char="●"/>
            </a:pPr>
            <a:r>
              <a:rPr lang="hu-HU" sz="1300" dirty="0">
                <a:solidFill>
                  <a:srgbClr val="F2F2F2"/>
                </a:solidFill>
              </a:rPr>
              <a:t>Hány dokumentumot használtunk fel?</a:t>
            </a:r>
          </a:p>
          <a:p>
            <a:pPr lvl="1" indent="-311150">
              <a:spcBef>
                <a:spcPts val="600"/>
              </a:spcBef>
              <a:buClr>
                <a:srgbClr val="F2F2F2"/>
              </a:buClr>
              <a:buSzPts val="1300"/>
              <a:buChar char="●"/>
            </a:pPr>
            <a:r>
              <a:rPr lang="hu-HU" sz="1300" dirty="0">
                <a:solidFill>
                  <a:srgbClr val="F2F2F2"/>
                </a:solidFill>
              </a:rPr>
              <a:t>Azok mennyire reprezentatívak?</a:t>
            </a:r>
          </a:p>
          <a:p>
            <a:pPr lvl="1" indent="-311150">
              <a:spcBef>
                <a:spcPts val="600"/>
              </a:spcBef>
              <a:buClr>
                <a:srgbClr val="F2F2F2"/>
              </a:buClr>
              <a:buSzPts val="1300"/>
              <a:buChar char="●"/>
            </a:pPr>
            <a:r>
              <a:rPr lang="hu-HU" sz="1300" dirty="0">
                <a:solidFill>
                  <a:srgbClr val="F2F2F2"/>
                </a:solidFill>
              </a:rPr>
              <a:t>Stb. </a:t>
            </a:r>
          </a:p>
          <a:p>
            <a:pPr indent="-311150">
              <a:spcBef>
                <a:spcPts val="600"/>
              </a:spcBef>
              <a:buClr>
                <a:srgbClr val="F2F2F2"/>
              </a:buClr>
              <a:buSzPts val="1300"/>
              <a:buChar char="●"/>
            </a:pPr>
            <a:r>
              <a:rPr lang="hu-HU" sz="1500" b="1" dirty="0">
                <a:solidFill>
                  <a:srgbClr val="F2F2F2"/>
                </a:solidFill>
              </a:rPr>
              <a:t>Hatékony szóvektorok kinyerésével és a szóbeágyazás (</a:t>
            </a:r>
            <a:r>
              <a:rPr lang="hu-HU" sz="1500" b="1" dirty="0" err="1">
                <a:solidFill>
                  <a:srgbClr val="F2F2F2"/>
                </a:solidFill>
              </a:rPr>
              <a:t>word</a:t>
            </a:r>
            <a:r>
              <a:rPr lang="hu-HU" sz="1500" b="1" dirty="0">
                <a:solidFill>
                  <a:srgbClr val="F2F2F2"/>
                </a:solidFill>
              </a:rPr>
              <a:t> </a:t>
            </a:r>
            <a:r>
              <a:rPr lang="hu-HU" sz="1500" b="1" dirty="0" err="1">
                <a:solidFill>
                  <a:srgbClr val="F2F2F2"/>
                </a:solidFill>
              </a:rPr>
              <a:t>embedding</a:t>
            </a:r>
            <a:r>
              <a:rPr lang="hu-HU" sz="1500" b="1" dirty="0">
                <a:solidFill>
                  <a:srgbClr val="F2F2F2"/>
                </a:solidFill>
              </a:rPr>
              <a:t>) technikájával a félév második felében fogunk foglalkozni</a:t>
            </a:r>
          </a:p>
          <a:p>
            <a:pPr lvl="1" indent="-311150">
              <a:buClr>
                <a:srgbClr val="F2F2F2"/>
              </a:buClr>
              <a:buSzPts val="1300"/>
              <a:buChar char="●"/>
            </a:pPr>
            <a:endParaRPr lang="hu-HU" sz="1400" dirty="0">
              <a:solidFill>
                <a:srgbClr val="F2F2F2"/>
              </a:solidFill>
            </a:endParaRPr>
          </a:p>
          <a:p>
            <a:pPr lvl="0" indent="-311150">
              <a:buClr>
                <a:srgbClr val="F2F2F2"/>
              </a:buClr>
              <a:buSzPts val="1300"/>
              <a:buChar char="●"/>
            </a:pPr>
            <a:endParaRPr lang="hu-HU" sz="1400" b="1" dirty="0">
              <a:solidFill>
                <a:srgbClr val="F2F2F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34199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7"/>
          <p:cNvSpPr txBox="1">
            <a:spLocks noGrp="1"/>
          </p:cNvSpPr>
          <p:nvPr>
            <p:ph type="title"/>
          </p:nvPr>
        </p:nvSpPr>
        <p:spPr>
          <a:xfrm>
            <a:off x="316800" y="971850"/>
            <a:ext cx="3993825" cy="31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BAG-OF-WORDS</a:t>
            </a:r>
            <a:endParaRPr dirty="0"/>
          </a:p>
        </p:txBody>
      </p:sp>
      <p:sp>
        <p:nvSpPr>
          <p:cNvPr id="131" name="Google Shape;131;p27"/>
          <p:cNvSpPr txBox="1">
            <a:spLocks noGrp="1"/>
          </p:cNvSpPr>
          <p:nvPr>
            <p:ph type="title" idx="2"/>
          </p:nvPr>
        </p:nvSpPr>
        <p:spPr>
          <a:xfrm>
            <a:off x="4849170" y="1001125"/>
            <a:ext cx="2026800" cy="18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cxnSp>
        <p:nvCxnSpPr>
          <p:cNvPr id="132" name="Google Shape;132;p27"/>
          <p:cNvCxnSpPr/>
          <p:nvPr/>
        </p:nvCxnSpPr>
        <p:spPr>
          <a:xfrm rot="10800000" flipH="1">
            <a:off x="5001175" y="3111650"/>
            <a:ext cx="3425700" cy="21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384887664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7"/>
          <p:cNvSpPr txBox="1">
            <a:spLocks noGrp="1"/>
          </p:cNvSpPr>
          <p:nvPr>
            <p:ph type="title"/>
          </p:nvPr>
        </p:nvSpPr>
        <p:spPr>
          <a:xfrm>
            <a:off x="0" y="971850"/>
            <a:ext cx="9144000" cy="31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8800" dirty="0"/>
              <a:t>DEMO #3</a:t>
            </a:r>
            <a:br>
              <a:rPr lang="hu-HU" sz="8800" dirty="0"/>
            </a:br>
            <a:r>
              <a:rPr lang="hu-HU" sz="8800" dirty="0"/>
              <a:t>SZÓVEKTOROK</a:t>
            </a:r>
            <a:endParaRPr sz="8800" dirty="0"/>
          </a:p>
        </p:txBody>
      </p:sp>
    </p:spTree>
    <p:extLst>
      <p:ext uri="{BB962C8B-B14F-4D97-AF65-F5344CB8AC3E}">
        <p14:creationId xmlns:p14="http://schemas.microsoft.com/office/powerpoint/2010/main" val="306680096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1768;p46">
            <a:extLst>
              <a:ext uri="{FF2B5EF4-FFF2-40B4-BE49-F238E27FC236}">
                <a16:creationId xmlns:a16="http://schemas.microsoft.com/office/drawing/2014/main" id="{E72677CE-633F-43F0-9B7A-EC543EB1DD4C}"/>
              </a:ext>
            </a:extLst>
          </p:cNvPr>
          <p:cNvSpPr txBox="1">
            <a:spLocks/>
          </p:cNvSpPr>
          <p:nvPr/>
        </p:nvSpPr>
        <p:spPr>
          <a:xfrm>
            <a:off x="1871330" y="358307"/>
            <a:ext cx="5401340" cy="2464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hu-HU" sz="7200" dirty="0"/>
              <a:t>KÖSZÖNÖM A FIGYELMET!</a:t>
            </a:r>
          </a:p>
        </p:txBody>
      </p:sp>
      <p:sp>
        <p:nvSpPr>
          <p:cNvPr id="35" name="Google Shape;1769;p46">
            <a:extLst>
              <a:ext uri="{FF2B5EF4-FFF2-40B4-BE49-F238E27FC236}">
                <a16:creationId xmlns:a16="http://schemas.microsoft.com/office/drawing/2014/main" id="{9A88F3E2-AB3E-4387-8961-AFF497341EEB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562000" y="2743594"/>
            <a:ext cx="4020000" cy="20415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hu-HU" sz="1400" dirty="0">
                <a:latin typeface="Fira Sans Condensed Light" panose="020B0604020202020204" charset="0"/>
              </a:rPr>
              <a:t>Bármilyen egyéb kérdés esetén!</a:t>
            </a:r>
            <a:endParaRPr sz="1400" dirty="0">
              <a:solidFill>
                <a:srgbClr val="F3F3F3"/>
              </a:solidFill>
              <a:latin typeface="Fira Sans Condensed Light" panose="020B0604020202020204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hu-HU" sz="1400" dirty="0">
              <a:latin typeface="Fira Sans Condensed Light" panose="020B0604020202020204" charset="0"/>
            </a:endParaRPr>
          </a:p>
          <a:p>
            <a:pPr marL="0" lvl="0" indent="0">
              <a:buClr>
                <a:schemeClr val="dk1"/>
              </a:buClr>
              <a:buSzPts val="1100"/>
            </a:pPr>
            <a:r>
              <a:rPr lang="hu-HU" sz="1400" dirty="0">
                <a:latin typeface="Fira Sans Condensed Light" panose="020B0604020202020204" charset="0"/>
              </a:rPr>
              <a:t>Lakatos Róbert</a:t>
            </a:r>
            <a:endParaRPr lang="hu-HU" sz="1400" dirty="0">
              <a:solidFill>
                <a:srgbClr val="F3F3F3"/>
              </a:solidFill>
              <a:latin typeface="Fira Sans Condensed Light" panose="020B0604020202020204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hu-HU" sz="1400" dirty="0" err="1">
                <a:solidFill>
                  <a:srgbClr val="F3F3F3"/>
                </a:solidFill>
                <a:latin typeface="Fira Sans Condensed Light" panose="020B0604020202020204" charset="0"/>
                <a:hlinkClick r:id="rId3"/>
              </a:rPr>
              <a:t>Lakatos.robert</a:t>
            </a:r>
            <a:r>
              <a:rPr lang="en" sz="1400" dirty="0">
                <a:solidFill>
                  <a:srgbClr val="F3F3F3"/>
                </a:solidFill>
                <a:latin typeface="Fira Sans Condensed Light" panose="020B0604020202020204" charset="0"/>
                <a:hlinkClick r:id="rId3"/>
              </a:rPr>
              <a:t>@</a:t>
            </a:r>
            <a:r>
              <a:rPr lang="hu-HU" sz="1400" dirty="0">
                <a:solidFill>
                  <a:srgbClr val="F3F3F3"/>
                </a:solidFill>
                <a:latin typeface="Fira Sans Condensed Light" panose="020B0604020202020204" charset="0"/>
                <a:hlinkClick r:id="rId3"/>
              </a:rPr>
              <a:t>it.unideb.hu</a:t>
            </a:r>
            <a:endParaRPr lang="hu-HU" sz="1400" dirty="0">
              <a:solidFill>
                <a:srgbClr val="F3F3F3"/>
              </a:solidFill>
              <a:latin typeface="Fira Sans Condensed Light" panose="020B0604020202020204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dirty="0">
              <a:solidFill>
                <a:srgbClr val="F3F3F3"/>
              </a:solidFill>
              <a:latin typeface="Fira Sans Condensed Light" panose="020B0604020202020204" charset="0"/>
            </a:endParaRPr>
          </a:p>
          <a:p>
            <a:pPr marL="0" lvl="0" indent="0">
              <a:buClr>
                <a:schemeClr val="dk1"/>
              </a:buClr>
              <a:buSzPts val="1100"/>
            </a:pPr>
            <a:r>
              <a:rPr lang="hu-HU" sz="1400" dirty="0" err="1">
                <a:latin typeface="Fira Sans Condensed Light" panose="020B0604020202020204" charset="0"/>
              </a:rPr>
              <a:t>Bogacsovics</a:t>
            </a:r>
            <a:r>
              <a:rPr lang="hu-HU" sz="1400" dirty="0">
                <a:latin typeface="Fira Sans Condensed Light" panose="020B0604020202020204" charset="0"/>
              </a:rPr>
              <a:t> Gergő</a:t>
            </a:r>
          </a:p>
          <a:p>
            <a:pPr marL="0" lvl="0" indent="0">
              <a:buClr>
                <a:schemeClr val="dk1"/>
              </a:buClr>
              <a:buSzPts val="1100"/>
            </a:pPr>
            <a:r>
              <a:rPr lang="hu-HU" sz="1400" dirty="0">
                <a:latin typeface="Fira Sans Condensed Light" panose="020B0604020202020204" charset="0"/>
              </a:rPr>
              <a:t> </a:t>
            </a:r>
            <a:r>
              <a:rPr lang="hu-HU" sz="1400" dirty="0">
                <a:latin typeface="Fira Sans Condensed Light" panose="020B0604020202020204" charset="0"/>
                <a:hlinkClick r:id="rId4"/>
              </a:rPr>
              <a:t>bogacsovics.gergo@inf.unideb.hu</a:t>
            </a:r>
            <a:endParaRPr lang="hu-HU" sz="1400" dirty="0">
              <a:latin typeface="Fira Sans Condensed Light" panose="020B0604020202020204" charset="0"/>
            </a:endParaRPr>
          </a:p>
          <a:p>
            <a:pPr marL="0" lvl="0" indent="0">
              <a:buClr>
                <a:schemeClr val="dk1"/>
              </a:buClr>
              <a:buSzPts val="1100"/>
            </a:pPr>
            <a:endParaRPr sz="1400" dirty="0">
              <a:solidFill>
                <a:srgbClr val="F3F3F3"/>
              </a:solidFill>
              <a:latin typeface="Fira Sans Condensed Light" panose="020B0604020202020204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400" dirty="0">
                <a:latin typeface="Fira Sans Condensed Light" panose="020B0604020202020204" charset="0"/>
              </a:rPr>
              <a:t>Debreceni Egyetem Informatikai Kar</a:t>
            </a:r>
            <a:endParaRPr sz="1400" dirty="0">
              <a:solidFill>
                <a:srgbClr val="F3F3F3"/>
              </a:solidFill>
              <a:latin typeface="Fira Sans Condensed Light" panose="020B0604020202020204" charset="0"/>
            </a:endParaRPr>
          </a:p>
        </p:txBody>
      </p:sp>
      <p:pic>
        <p:nvPicPr>
          <p:cNvPr id="36" name="Google Shape;1793;p47">
            <a:extLst>
              <a:ext uri="{FF2B5EF4-FFF2-40B4-BE49-F238E27FC236}">
                <a16:creationId xmlns:a16="http://schemas.microsoft.com/office/drawing/2014/main" id="{CE8A3AE0-D419-4650-9E04-3C32C25487E9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207" y="2743594"/>
            <a:ext cx="3189475" cy="1840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1794;p47">
            <a:extLst>
              <a:ext uri="{FF2B5EF4-FFF2-40B4-BE49-F238E27FC236}">
                <a16:creationId xmlns:a16="http://schemas.microsoft.com/office/drawing/2014/main" id="{A4370500-F187-4A74-89AD-BAEDCB75C9FF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l="25302" r="25297"/>
          <a:stretch/>
        </p:blipFill>
        <p:spPr>
          <a:xfrm>
            <a:off x="6427899" y="1665295"/>
            <a:ext cx="2845450" cy="3240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3500" dirty="0"/>
              <a:t>BAG-OF-WORDS</a:t>
            </a:r>
            <a:endParaRPr sz="3500" dirty="0">
              <a:solidFill>
                <a:srgbClr val="F3F3F3"/>
              </a:solidFill>
            </a:endParaRPr>
          </a:p>
        </p:txBody>
      </p:sp>
      <p:pic>
        <p:nvPicPr>
          <p:cNvPr id="3" name="Ábra 2">
            <a:extLst>
              <a:ext uri="{FF2B5EF4-FFF2-40B4-BE49-F238E27FC236}">
                <a16:creationId xmlns:a16="http://schemas.microsoft.com/office/drawing/2014/main" id="{DFC14F6A-2152-415A-A86E-443C5B6F65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58600" y="1723950"/>
            <a:ext cx="1978200" cy="1978200"/>
          </a:xfrm>
          <a:prstGeom prst="rect">
            <a:avLst/>
          </a:prstGeom>
        </p:spPr>
      </p:pic>
      <p:sp>
        <p:nvSpPr>
          <p:cNvPr id="6" name="Google Shape;148;p29">
            <a:extLst>
              <a:ext uri="{FF2B5EF4-FFF2-40B4-BE49-F238E27FC236}">
                <a16:creationId xmlns:a16="http://schemas.microsoft.com/office/drawing/2014/main" id="{973993A3-1FB1-4D3E-869B-D2BF24DBD257}"/>
              </a:ext>
            </a:extLst>
          </p:cNvPr>
          <p:cNvSpPr txBox="1"/>
          <p:nvPr/>
        </p:nvSpPr>
        <p:spPr>
          <a:xfrm>
            <a:off x="1618200" y="3653100"/>
            <a:ext cx="2259000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hu-HU" sz="2400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Dokumentum</a:t>
            </a:r>
            <a:endParaRPr sz="2400" dirty="0" err="1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4" name="Nyíl: jobbra mutató 3">
            <a:extLst>
              <a:ext uri="{FF2B5EF4-FFF2-40B4-BE49-F238E27FC236}">
                <a16:creationId xmlns:a16="http://schemas.microsoft.com/office/drawing/2014/main" id="{16DD79A7-A9CF-4A2D-A537-394AE21CC7CF}"/>
              </a:ext>
            </a:extLst>
          </p:cNvPr>
          <p:cNvSpPr/>
          <p:nvPr/>
        </p:nvSpPr>
        <p:spPr>
          <a:xfrm>
            <a:off x="3842482" y="2478375"/>
            <a:ext cx="1459036" cy="420300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8" name="Google Shape;148;p29">
            <a:extLst>
              <a:ext uri="{FF2B5EF4-FFF2-40B4-BE49-F238E27FC236}">
                <a16:creationId xmlns:a16="http://schemas.microsoft.com/office/drawing/2014/main" id="{384D0F6E-E857-452C-BAE6-C47AB305FC62}"/>
              </a:ext>
            </a:extLst>
          </p:cNvPr>
          <p:cNvSpPr txBox="1"/>
          <p:nvPr/>
        </p:nvSpPr>
        <p:spPr>
          <a:xfrm>
            <a:off x="5266802" y="3653100"/>
            <a:ext cx="2259000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hu-HU" sz="2400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Reprezentáció</a:t>
            </a:r>
            <a:endParaRPr sz="2400" dirty="0" err="1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9" name="Google Shape;148;p29">
            <a:extLst>
              <a:ext uri="{FF2B5EF4-FFF2-40B4-BE49-F238E27FC236}">
                <a16:creationId xmlns:a16="http://schemas.microsoft.com/office/drawing/2014/main" id="{3FD49B24-5EF7-4478-9C9B-63952FB7321E}"/>
              </a:ext>
            </a:extLst>
          </p:cNvPr>
          <p:cNvSpPr txBox="1"/>
          <p:nvPr/>
        </p:nvSpPr>
        <p:spPr>
          <a:xfrm>
            <a:off x="5266802" y="2375325"/>
            <a:ext cx="2259000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hu-HU" sz="19900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?</a:t>
            </a:r>
            <a:endParaRPr sz="19900" dirty="0" err="1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</p:spTree>
    <p:extLst>
      <p:ext uri="{BB962C8B-B14F-4D97-AF65-F5344CB8AC3E}">
        <p14:creationId xmlns:p14="http://schemas.microsoft.com/office/powerpoint/2010/main" val="18746064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3500" dirty="0"/>
              <a:t>BAG-OF-WORDS</a:t>
            </a:r>
            <a:endParaRPr sz="3500" dirty="0">
              <a:solidFill>
                <a:srgbClr val="F3F3F3"/>
              </a:solidFill>
            </a:endParaRPr>
          </a:p>
        </p:txBody>
      </p:sp>
      <p:pic>
        <p:nvPicPr>
          <p:cNvPr id="3" name="Ábra 2">
            <a:extLst>
              <a:ext uri="{FF2B5EF4-FFF2-40B4-BE49-F238E27FC236}">
                <a16:creationId xmlns:a16="http://schemas.microsoft.com/office/drawing/2014/main" id="{DFC14F6A-2152-415A-A86E-443C5B6F65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58600" y="1723950"/>
            <a:ext cx="1978200" cy="1978200"/>
          </a:xfrm>
          <a:prstGeom prst="rect">
            <a:avLst/>
          </a:prstGeom>
        </p:spPr>
      </p:pic>
      <p:sp>
        <p:nvSpPr>
          <p:cNvPr id="6" name="Google Shape;148;p29">
            <a:extLst>
              <a:ext uri="{FF2B5EF4-FFF2-40B4-BE49-F238E27FC236}">
                <a16:creationId xmlns:a16="http://schemas.microsoft.com/office/drawing/2014/main" id="{973993A3-1FB1-4D3E-869B-D2BF24DBD257}"/>
              </a:ext>
            </a:extLst>
          </p:cNvPr>
          <p:cNvSpPr txBox="1"/>
          <p:nvPr/>
        </p:nvSpPr>
        <p:spPr>
          <a:xfrm>
            <a:off x="1618200" y="3653100"/>
            <a:ext cx="2259000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hu-HU" sz="2400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Dokumentum</a:t>
            </a:r>
            <a:endParaRPr sz="2400" dirty="0" err="1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8" name="Google Shape;148;p29">
            <a:extLst>
              <a:ext uri="{FF2B5EF4-FFF2-40B4-BE49-F238E27FC236}">
                <a16:creationId xmlns:a16="http://schemas.microsoft.com/office/drawing/2014/main" id="{384D0F6E-E857-452C-BAE6-C47AB305FC62}"/>
              </a:ext>
            </a:extLst>
          </p:cNvPr>
          <p:cNvSpPr txBox="1"/>
          <p:nvPr/>
        </p:nvSpPr>
        <p:spPr>
          <a:xfrm>
            <a:off x="5252402" y="2399850"/>
            <a:ext cx="2259000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hu-HU" sz="2400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Mondatok sorozata</a:t>
            </a:r>
            <a:endParaRPr sz="2400" dirty="0" err="1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9" name="Google Shape;148;p29">
            <a:extLst>
              <a:ext uri="{FF2B5EF4-FFF2-40B4-BE49-F238E27FC236}">
                <a16:creationId xmlns:a16="http://schemas.microsoft.com/office/drawing/2014/main" id="{3FD49B24-5EF7-4478-9C9B-63952FB7321E}"/>
              </a:ext>
            </a:extLst>
          </p:cNvPr>
          <p:cNvSpPr txBox="1"/>
          <p:nvPr/>
        </p:nvSpPr>
        <p:spPr>
          <a:xfrm>
            <a:off x="3442500" y="2375325"/>
            <a:ext cx="2259000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hu-HU" sz="11500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=</a:t>
            </a:r>
            <a:endParaRPr sz="11500" dirty="0" err="1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</p:spTree>
    <p:extLst>
      <p:ext uri="{BB962C8B-B14F-4D97-AF65-F5344CB8AC3E}">
        <p14:creationId xmlns:p14="http://schemas.microsoft.com/office/powerpoint/2010/main" val="36509725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3500" dirty="0"/>
              <a:t>BAG-OF-WORDS</a:t>
            </a:r>
            <a:endParaRPr sz="3500" dirty="0">
              <a:solidFill>
                <a:srgbClr val="F3F3F3"/>
              </a:solidFill>
            </a:endParaRPr>
          </a:p>
        </p:txBody>
      </p:sp>
      <p:pic>
        <p:nvPicPr>
          <p:cNvPr id="3" name="Ábra 2">
            <a:extLst>
              <a:ext uri="{FF2B5EF4-FFF2-40B4-BE49-F238E27FC236}">
                <a16:creationId xmlns:a16="http://schemas.microsoft.com/office/drawing/2014/main" id="{DFC14F6A-2152-415A-A86E-443C5B6F65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58600" y="1723950"/>
            <a:ext cx="1978200" cy="1978200"/>
          </a:xfrm>
          <a:prstGeom prst="rect">
            <a:avLst/>
          </a:prstGeom>
        </p:spPr>
      </p:pic>
      <p:sp>
        <p:nvSpPr>
          <p:cNvPr id="6" name="Google Shape;148;p29">
            <a:extLst>
              <a:ext uri="{FF2B5EF4-FFF2-40B4-BE49-F238E27FC236}">
                <a16:creationId xmlns:a16="http://schemas.microsoft.com/office/drawing/2014/main" id="{973993A3-1FB1-4D3E-869B-D2BF24DBD257}"/>
              </a:ext>
            </a:extLst>
          </p:cNvPr>
          <p:cNvSpPr txBox="1"/>
          <p:nvPr/>
        </p:nvSpPr>
        <p:spPr>
          <a:xfrm>
            <a:off x="1618200" y="3653100"/>
            <a:ext cx="2259000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hu-HU" sz="2400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Dokumentum</a:t>
            </a:r>
            <a:endParaRPr sz="2400" dirty="0" err="1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8" name="Google Shape;148;p29">
            <a:extLst>
              <a:ext uri="{FF2B5EF4-FFF2-40B4-BE49-F238E27FC236}">
                <a16:creationId xmlns:a16="http://schemas.microsoft.com/office/drawing/2014/main" id="{384D0F6E-E857-452C-BAE6-C47AB305FC62}"/>
              </a:ext>
            </a:extLst>
          </p:cNvPr>
          <p:cNvSpPr txBox="1"/>
          <p:nvPr/>
        </p:nvSpPr>
        <p:spPr>
          <a:xfrm>
            <a:off x="5252402" y="2399850"/>
            <a:ext cx="2259000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hu-HU" sz="2400" b="1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Szavak</a:t>
            </a:r>
            <a:br>
              <a:rPr lang="hu-HU" sz="2400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</a:br>
            <a:r>
              <a:rPr lang="hu-HU" sz="2400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sorozata</a:t>
            </a:r>
            <a:endParaRPr sz="2400" dirty="0" err="1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9" name="Google Shape;148;p29">
            <a:extLst>
              <a:ext uri="{FF2B5EF4-FFF2-40B4-BE49-F238E27FC236}">
                <a16:creationId xmlns:a16="http://schemas.microsoft.com/office/drawing/2014/main" id="{3FD49B24-5EF7-4478-9C9B-63952FB7321E}"/>
              </a:ext>
            </a:extLst>
          </p:cNvPr>
          <p:cNvSpPr txBox="1"/>
          <p:nvPr/>
        </p:nvSpPr>
        <p:spPr>
          <a:xfrm>
            <a:off x="3442500" y="2375325"/>
            <a:ext cx="2259000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hu-HU" sz="11500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=</a:t>
            </a:r>
            <a:endParaRPr sz="11500" dirty="0" err="1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</p:spTree>
    <p:extLst>
      <p:ext uri="{BB962C8B-B14F-4D97-AF65-F5344CB8AC3E}">
        <p14:creationId xmlns:p14="http://schemas.microsoft.com/office/powerpoint/2010/main" val="1645428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3500" dirty="0"/>
              <a:t>BAG-OF-WORDS</a:t>
            </a:r>
            <a:endParaRPr sz="3500" dirty="0">
              <a:solidFill>
                <a:srgbClr val="F3F3F3"/>
              </a:solidFill>
            </a:endParaRPr>
          </a:p>
        </p:txBody>
      </p:sp>
      <p:sp>
        <p:nvSpPr>
          <p:cNvPr id="6" name="Google Shape;148;p29">
            <a:extLst>
              <a:ext uri="{FF2B5EF4-FFF2-40B4-BE49-F238E27FC236}">
                <a16:creationId xmlns:a16="http://schemas.microsoft.com/office/drawing/2014/main" id="{973993A3-1FB1-4D3E-869B-D2BF24DBD257}"/>
              </a:ext>
            </a:extLst>
          </p:cNvPr>
          <p:cNvSpPr txBox="1"/>
          <p:nvPr/>
        </p:nvSpPr>
        <p:spPr>
          <a:xfrm>
            <a:off x="1618200" y="3653100"/>
            <a:ext cx="2259000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hu-HU" sz="2400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Mondatok</a:t>
            </a:r>
            <a:endParaRPr sz="2400" dirty="0" err="1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7" name="Google Shape;148;p29">
            <a:extLst>
              <a:ext uri="{FF2B5EF4-FFF2-40B4-BE49-F238E27FC236}">
                <a16:creationId xmlns:a16="http://schemas.microsoft.com/office/drawing/2014/main" id="{A976AE2D-BCE4-484C-A336-0315A30D3796}"/>
              </a:ext>
            </a:extLst>
          </p:cNvPr>
          <p:cNvSpPr txBox="1"/>
          <p:nvPr/>
        </p:nvSpPr>
        <p:spPr>
          <a:xfrm>
            <a:off x="1473602" y="1159200"/>
            <a:ext cx="2259000" cy="27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 sz="2400" dirty="0" err="1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11" name="Google Shape;113;p24">
            <a:extLst>
              <a:ext uri="{FF2B5EF4-FFF2-40B4-BE49-F238E27FC236}">
                <a16:creationId xmlns:a16="http://schemas.microsoft.com/office/drawing/2014/main" id="{538C293E-A9D6-4A0D-BD10-FF57CFABCE2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353000" y="1375900"/>
            <a:ext cx="2538599" cy="2391700"/>
          </a:xfrm>
          <a:prstGeom prst="rect">
            <a:avLst/>
          </a:prstGeom>
          <a:solidFill>
            <a:srgbClr val="0C343D">
              <a:alpha val="56699"/>
            </a:srgbClr>
          </a:solidFill>
        </p:spPr>
        <p:txBody>
          <a:bodyPr spcFirstLastPara="1" wrap="square" lIns="234000" tIns="234000" rIns="234000" bIns="91425" anchor="t" anchorCtr="0">
            <a:noAutofit/>
          </a:bodyPr>
          <a:lstStyle/>
          <a:p>
            <a:pPr marL="0" indent="0" algn="ctr">
              <a:buNone/>
            </a:pPr>
            <a:r>
              <a:rPr lang="hu-HU" sz="2400" dirty="0"/>
              <a:t>…</a:t>
            </a:r>
            <a:br>
              <a:rPr lang="hu-HU" sz="2400" dirty="0"/>
            </a:br>
            <a:r>
              <a:rPr lang="hu-HU" sz="2400" dirty="0"/>
              <a:t>Ma ismét esős idő van.</a:t>
            </a:r>
          </a:p>
          <a:p>
            <a:pPr marL="0" indent="0" algn="ctr">
              <a:buNone/>
            </a:pPr>
            <a:r>
              <a:rPr lang="hu-HU" sz="2400" dirty="0"/>
              <a:t>A hőmérséklet is visszaesett.</a:t>
            </a:r>
          </a:p>
          <a:p>
            <a:pPr marL="0" indent="0" algn="ctr">
              <a:buNone/>
            </a:pPr>
            <a:r>
              <a:rPr lang="hu-HU" sz="2400" dirty="0"/>
              <a:t>…</a:t>
            </a:r>
          </a:p>
        </p:txBody>
      </p:sp>
      <p:sp>
        <p:nvSpPr>
          <p:cNvPr id="12" name="Google Shape;113;p24">
            <a:extLst>
              <a:ext uri="{FF2B5EF4-FFF2-40B4-BE49-F238E27FC236}">
                <a16:creationId xmlns:a16="http://schemas.microsoft.com/office/drawing/2014/main" id="{23D80E00-04CE-425B-9501-9CED706FEE63}"/>
              </a:ext>
            </a:extLst>
          </p:cNvPr>
          <p:cNvSpPr txBox="1">
            <a:spLocks/>
          </p:cNvSpPr>
          <p:nvPr/>
        </p:nvSpPr>
        <p:spPr>
          <a:xfrm>
            <a:off x="5194801" y="1375900"/>
            <a:ext cx="3423599" cy="2391700"/>
          </a:xfrm>
          <a:prstGeom prst="rect">
            <a:avLst/>
          </a:prstGeom>
          <a:solidFill>
            <a:srgbClr val="0C343D">
              <a:alpha val="56699"/>
            </a:srgbClr>
          </a:solidFill>
          <a:ln>
            <a:noFill/>
          </a:ln>
        </p:spPr>
        <p:txBody>
          <a:bodyPr spcFirstLastPara="1" wrap="square" lIns="234000" tIns="234000" rIns="234000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Fira Sans Condensed Light"/>
              <a:buAutoNum type="arabicPeriod"/>
              <a:defRPr sz="13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Fira Sans Condensed Light"/>
              <a:buAutoNum type="alphaLcPeriod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Fira Sans Condensed Light"/>
              <a:buAutoNum type="romanLcPeriod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Fira Sans Condensed Light"/>
              <a:buAutoNum type="arabicPeriod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Fira Sans Condensed Light"/>
              <a:buAutoNum type="alphaLcPeriod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Fira Sans Condensed Light"/>
              <a:buAutoNum type="romanLcPeriod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Fira Sans Condensed Light"/>
              <a:buAutoNum type="arabicPeriod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Fira Sans Condensed Light"/>
              <a:buAutoNum type="alphaLcPeriod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Fira Sans Condensed Light"/>
              <a:buAutoNum type="romanLcPeriod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pPr marL="0" indent="0" algn="ctr">
              <a:buFont typeface="Fira Sans Condensed Light"/>
              <a:buNone/>
            </a:pPr>
            <a:r>
              <a:rPr lang="hu-HU" sz="2400" dirty="0"/>
              <a:t>…</a:t>
            </a:r>
            <a:br>
              <a:rPr lang="hu-HU" sz="2400" dirty="0"/>
            </a:br>
            <a:r>
              <a:rPr lang="hu-HU" sz="2400" dirty="0"/>
              <a:t>[„</a:t>
            </a:r>
            <a:r>
              <a:rPr lang="hu-HU" sz="2400" i="1" dirty="0"/>
              <a:t>Ma</a:t>
            </a:r>
            <a:r>
              <a:rPr lang="hu-HU" sz="2400" dirty="0"/>
              <a:t>”, „ismét”, „</a:t>
            </a:r>
            <a:r>
              <a:rPr lang="hu-HU" sz="2400" i="1" dirty="0"/>
              <a:t>esős</a:t>
            </a:r>
            <a:r>
              <a:rPr lang="hu-HU" sz="2400" dirty="0"/>
              <a:t>”, „</a:t>
            </a:r>
            <a:r>
              <a:rPr lang="hu-HU" sz="2400" i="1" dirty="0"/>
              <a:t>idő</a:t>
            </a:r>
            <a:r>
              <a:rPr lang="hu-HU" sz="2400" dirty="0"/>
              <a:t>”, „</a:t>
            </a:r>
            <a:r>
              <a:rPr lang="hu-HU" sz="2400" i="1" dirty="0"/>
              <a:t>van</a:t>
            </a:r>
            <a:r>
              <a:rPr lang="hu-HU" sz="2400" dirty="0"/>
              <a:t>”],</a:t>
            </a:r>
          </a:p>
          <a:p>
            <a:pPr marL="0" indent="0" algn="ctr">
              <a:buFont typeface="Fira Sans Condensed Light"/>
              <a:buNone/>
            </a:pPr>
            <a:r>
              <a:rPr lang="hu-HU" sz="2400" dirty="0"/>
              <a:t>[„</a:t>
            </a:r>
            <a:r>
              <a:rPr lang="hu-HU" sz="2400" i="1" dirty="0"/>
              <a:t>A</a:t>
            </a:r>
            <a:r>
              <a:rPr lang="hu-HU" sz="2400" dirty="0"/>
              <a:t>”, „</a:t>
            </a:r>
            <a:r>
              <a:rPr lang="hu-HU" sz="2400" i="1" dirty="0"/>
              <a:t>hőmérséklet</a:t>
            </a:r>
            <a:r>
              <a:rPr lang="hu-HU" sz="2400" dirty="0"/>
              <a:t>”, „</a:t>
            </a:r>
            <a:r>
              <a:rPr lang="hu-HU" sz="2400" i="1" dirty="0"/>
              <a:t>is</a:t>
            </a:r>
            <a:r>
              <a:rPr lang="hu-HU" sz="2400" dirty="0"/>
              <a:t>”, „</a:t>
            </a:r>
            <a:r>
              <a:rPr lang="hu-HU" sz="2400" i="1" dirty="0"/>
              <a:t>visszaesett</a:t>
            </a:r>
            <a:r>
              <a:rPr lang="hu-HU" sz="2400" dirty="0"/>
              <a:t>”],</a:t>
            </a:r>
          </a:p>
          <a:p>
            <a:pPr marL="0" indent="0" algn="ctr">
              <a:buFont typeface="Fira Sans Condensed Light"/>
              <a:buNone/>
            </a:pPr>
            <a:r>
              <a:rPr lang="hu-HU" sz="2400" dirty="0"/>
              <a:t>…]</a:t>
            </a:r>
          </a:p>
        </p:txBody>
      </p:sp>
      <p:sp>
        <p:nvSpPr>
          <p:cNvPr id="15" name="Nyíl: jobbra mutató 14">
            <a:extLst>
              <a:ext uri="{FF2B5EF4-FFF2-40B4-BE49-F238E27FC236}">
                <a16:creationId xmlns:a16="http://schemas.microsoft.com/office/drawing/2014/main" id="{B21B4449-6A8F-4376-AF38-7FA887B3E844}"/>
              </a:ext>
            </a:extLst>
          </p:cNvPr>
          <p:cNvSpPr/>
          <p:nvPr/>
        </p:nvSpPr>
        <p:spPr>
          <a:xfrm>
            <a:off x="4031398" y="2361600"/>
            <a:ext cx="1023604" cy="420300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6" name="Google Shape;148;p29">
            <a:extLst>
              <a:ext uri="{FF2B5EF4-FFF2-40B4-BE49-F238E27FC236}">
                <a16:creationId xmlns:a16="http://schemas.microsoft.com/office/drawing/2014/main" id="{C9C53275-F0E4-408C-8077-B198898EB966}"/>
              </a:ext>
            </a:extLst>
          </p:cNvPr>
          <p:cNvSpPr txBox="1"/>
          <p:nvPr/>
        </p:nvSpPr>
        <p:spPr>
          <a:xfrm>
            <a:off x="5777100" y="3653100"/>
            <a:ext cx="2259000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hu-HU" sz="2400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Szavak listája</a:t>
            </a:r>
            <a:endParaRPr sz="2400" dirty="0" err="1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</p:spTree>
    <p:extLst>
      <p:ext uri="{BB962C8B-B14F-4D97-AF65-F5344CB8AC3E}">
        <p14:creationId xmlns:p14="http://schemas.microsoft.com/office/powerpoint/2010/main" val="34725094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hu-HU" sz="3500" dirty="0"/>
              <a:t>BAG-OF-WORDS</a:t>
            </a:r>
            <a:endParaRPr sz="3500" dirty="0">
              <a:solidFill>
                <a:srgbClr val="F3F3F3"/>
              </a:solidFill>
            </a:endParaRPr>
          </a:p>
        </p:txBody>
      </p:sp>
      <p:sp>
        <p:nvSpPr>
          <p:cNvPr id="113" name="Google Shape;113;p2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606000"/>
          </a:xfrm>
          <a:prstGeom prst="rect">
            <a:avLst/>
          </a:prstGeom>
          <a:solidFill>
            <a:srgbClr val="0C343D">
              <a:alpha val="56699"/>
            </a:srgbClr>
          </a:solidFill>
        </p:spPr>
        <p:txBody>
          <a:bodyPr spcFirstLastPara="1" wrap="square" lIns="234000" tIns="234000" rIns="234000" bIns="91425" anchor="t" anchorCtr="0">
            <a:noAutofit/>
          </a:bodyPr>
          <a:lstStyle/>
          <a:p>
            <a:pPr lvl="0" indent="-311150">
              <a:buClr>
                <a:srgbClr val="F2F2F2"/>
              </a:buClr>
              <a:buSzPts val="1300"/>
              <a:buChar char="●"/>
            </a:pPr>
            <a:r>
              <a:rPr lang="hu-HU" sz="1500" dirty="0">
                <a:solidFill>
                  <a:srgbClr val="F2F2F2"/>
                </a:solidFill>
              </a:rPr>
              <a:t>Hogyan reprezentálhatnánk ezeket az információkat </a:t>
            </a:r>
            <a:r>
              <a:rPr lang="hu-HU" sz="1500" b="1" dirty="0">
                <a:solidFill>
                  <a:srgbClr val="F2F2F2"/>
                </a:solidFill>
              </a:rPr>
              <a:t>hatékonyan</a:t>
            </a:r>
            <a:r>
              <a:rPr lang="hu-HU" sz="1500" dirty="0">
                <a:solidFill>
                  <a:srgbClr val="F2F2F2"/>
                </a:solidFill>
              </a:rPr>
              <a:t>?</a:t>
            </a:r>
          </a:p>
          <a:p>
            <a:pPr lvl="1" indent="-311150">
              <a:buClr>
                <a:srgbClr val="F2F2F2"/>
              </a:buClr>
              <a:buSzPts val="1300"/>
              <a:buFont typeface="Courier New" panose="02070309020205020404" pitchFamily="49" charset="0"/>
              <a:buChar char="o"/>
            </a:pPr>
            <a:r>
              <a:rPr lang="hu-HU" sz="1400" dirty="0">
                <a:solidFill>
                  <a:srgbClr val="F2F2F2"/>
                </a:solidFill>
              </a:rPr>
              <a:t>Számításigény</a:t>
            </a:r>
          </a:p>
          <a:p>
            <a:pPr lvl="1" indent="-311150">
              <a:buClr>
                <a:srgbClr val="F2F2F2"/>
              </a:buClr>
              <a:buSzPts val="1300"/>
              <a:buFont typeface="Courier New" panose="02070309020205020404" pitchFamily="49" charset="0"/>
              <a:buChar char="o"/>
            </a:pPr>
            <a:r>
              <a:rPr lang="hu-HU" sz="1400" dirty="0">
                <a:solidFill>
                  <a:srgbClr val="F2F2F2"/>
                </a:solidFill>
              </a:rPr>
              <a:t>Memóriaigény</a:t>
            </a:r>
          </a:p>
          <a:p>
            <a:pPr lvl="0" indent="-311150">
              <a:spcBef>
                <a:spcPts val="1200"/>
              </a:spcBef>
              <a:buClr>
                <a:srgbClr val="F2F2F2"/>
              </a:buClr>
              <a:buSzPts val="1300"/>
              <a:buChar char="●"/>
            </a:pPr>
            <a:r>
              <a:rPr lang="hu-HU" sz="1500" dirty="0">
                <a:solidFill>
                  <a:srgbClr val="F2F2F2"/>
                </a:solidFill>
              </a:rPr>
              <a:t>Használjunk </a:t>
            </a:r>
            <a:r>
              <a:rPr lang="hu-HU" sz="1500" b="1" dirty="0" err="1">
                <a:solidFill>
                  <a:srgbClr val="F2F2F2"/>
                </a:solidFill>
              </a:rPr>
              <a:t>vocabulary</a:t>
            </a:r>
            <a:r>
              <a:rPr lang="hu-HU" sz="1500" dirty="0">
                <a:solidFill>
                  <a:srgbClr val="F2F2F2"/>
                </a:solidFill>
              </a:rPr>
              <a:t>-t!</a:t>
            </a:r>
            <a:endParaRPr sz="1500" dirty="0">
              <a:solidFill>
                <a:srgbClr val="F2F2F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7945718"/>
      </p:ext>
    </p:extLst>
  </p:cSld>
  <p:clrMapOvr>
    <a:masterClrMapping/>
  </p:clrMapOvr>
</p:sld>
</file>

<file path=ppt/theme/theme1.xml><?xml version="1.0" encoding="utf-8"?>
<a:theme xmlns:a="http://schemas.openxmlformats.org/drawingml/2006/main" name="Ai Tech Agency by Slidesgo">
  <a:themeElements>
    <a:clrScheme name="Simple Light">
      <a:dk1>
        <a:srgbClr val="0C343D"/>
      </a:dk1>
      <a:lt1>
        <a:srgbClr val="00C3B1"/>
      </a:lt1>
      <a:dk2>
        <a:srgbClr val="CC4125"/>
      </a:dk2>
      <a:lt2>
        <a:srgbClr val="F3F3F3"/>
      </a:lt2>
      <a:accent1>
        <a:srgbClr val="0C343D"/>
      </a:accent1>
      <a:accent2>
        <a:srgbClr val="00C3B1"/>
      </a:accent2>
      <a:accent3>
        <a:srgbClr val="CC4125"/>
      </a:accent3>
      <a:accent4>
        <a:srgbClr val="F3F3F3"/>
      </a:accent4>
      <a:accent5>
        <a:srgbClr val="0C343D"/>
      </a:accent5>
      <a:accent6>
        <a:srgbClr val="00C3B1"/>
      </a:accent6>
      <a:hlink>
        <a:srgbClr val="F3F3F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um" ma:contentTypeID="0x01010063D657B82BAC0F4086BB302C7A439CE2" ma:contentTypeVersion="4" ma:contentTypeDescription="Új dokumentum létrehozása." ma:contentTypeScope="" ma:versionID="2a6018023e5e4ea88f601d65d145931c">
  <xsd:schema xmlns:xsd="http://www.w3.org/2001/XMLSchema" xmlns:xs="http://www.w3.org/2001/XMLSchema" xmlns:p="http://schemas.microsoft.com/office/2006/metadata/properties" xmlns:ns2="2c6f45fb-79ee-4245-8567-7254ef6c2357" targetNamespace="http://schemas.microsoft.com/office/2006/metadata/properties" ma:root="true" ma:fieldsID="8b621b172720d54739c14207476f7227" ns2:_="">
    <xsd:import namespace="2c6f45fb-79ee-4245-8567-7254ef6c235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c6f45fb-79ee-4245-8567-7254ef6c235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artalomtípus"/>
        <xsd:element ref="dc:title" minOccurs="0" maxOccurs="1" ma:index="4" ma:displayName="Cím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23F9885-6BDA-4D9E-A3D6-06DEDA742E1E}"/>
</file>

<file path=customXml/itemProps2.xml><?xml version="1.0" encoding="utf-8"?>
<ds:datastoreItem xmlns:ds="http://schemas.openxmlformats.org/officeDocument/2006/customXml" ds:itemID="{770896E1-F594-4289-A1FC-75DE62594D18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266768F9-ED1D-4318-B6AB-627256106BA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406</TotalTime>
  <Words>828</Words>
  <Application>Microsoft Office PowerPoint</Application>
  <PresentationFormat>Diavetítés a képernyőre (16:9 oldalarány)</PresentationFormat>
  <Paragraphs>322</Paragraphs>
  <Slides>41</Slides>
  <Notes>41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9</vt:i4>
      </vt:variant>
      <vt:variant>
        <vt:lpstr>Téma</vt:lpstr>
      </vt:variant>
      <vt:variant>
        <vt:i4>1</vt:i4>
      </vt:variant>
      <vt:variant>
        <vt:lpstr>Diacímek</vt:lpstr>
      </vt:variant>
      <vt:variant>
        <vt:i4>41</vt:i4>
      </vt:variant>
    </vt:vector>
  </HeadingPairs>
  <TitlesOfParts>
    <vt:vector size="51" baseType="lpstr">
      <vt:lpstr>Rajdhani</vt:lpstr>
      <vt:lpstr>Cambria Math</vt:lpstr>
      <vt:lpstr>Josefin Slab</vt:lpstr>
      <vt:lpstr>Advent Pro Light</vt:lpstr>
      <vt:lpstr>Fira Sans Condensed</vt:lpstr>
      <vt:lpstr>Fira Sans Condensed Light</vt:lpstr>
      <vt:lpstr>Anton</vt:lpstr>
      <vt:lpstr>Courier New</vt:lpstr>
      <vt:lpstr>Arial</vt:lpstr>
      <vt:lpstr>Ai Tech Agency by Slidesgo</vt:lpstr>
      <vt:lpstr>AI &amp; NLP</vt:lpstr>
      <vt:lpstr>TÉMÁK</vt:lpstr>
      <vt:lpstr>TÉMÁK</vt:lpstr>
      <vt:lpstr>BAG-OF-WORDS</vt:lpstr>
      <vt:lpstr>BAG-OF-WORDS</vt:lpstr>
      <vt:lpstr>BAG-OF-WORDS</vt:lpstr>
      <vt:lpstr>BAG-OF-WORDS</vt:lpstr>
      <vt:lpstr>BAG-OF-WORDS</vt:lpstr>
      <vt:lpstr>BAG-OF-WORDS</vt:lpstr>
      <vt:lpstr>BAG-OF-WORDS</vt:lpstr>
      <vt:lpstr>BAG-OF-WORDS</vt:lpstr>
      <vt:lpstr>BAG-OF-WORDS</vt:lpstr>
      <vt:lpstr>BAG-OF-WORDS</vt:lpstr>
      <vt:lpstr>BAG-OF-WORDS</vt:lpstr>
      <vt:lpstr>BAG-OF-WORDS</vt:lpstr>
      <vt:lpstr>DEMO #1 BAG-OF-WORDS</vt:lpstr>
      <vt:lpstr>VEKTOROK</vt:lpstr>
      <vt:lpstr>MIÉRT?</vt:lpstr>
      <vt:lpstr>MIÉRT?</vt:lpstr>
      <vt:lpstr>MAGASABB DIMENZIÓK</vt:lpstr>
      <vt:lpstr>HOGYAN TOVÁBB?</vt:lpstr>
      <vt:lpstr>HASONLÓSÁGI METRIKÁK</vt:lpstr>
      <vt:lpstr>HASONLÓSÁGI METRIKÁK</vt:lpstr>
      <vt:lpstr>HASONLÓSÁGI METRIKÁK</vt:lpstr>
      <vt:lpstr>HASONLÓSÁGI METRIKÁK</vt:lpstr>
      <vt:lpstr>HASONLÓSÁGI METRIKÁK</vt:lpstr>
      <vt:lpstr>KOSZINUSZ HASONLÓSÁG</vt:lpstr>
      <vt:lpstr>KOSZINUSZ HASONLÓSÁG</vt:lpstr>
      <vt:lpstr>KOSZINUSZ HASONLÓSÁG</vt:lpstr>
      <vt:lpstr>KOSZINUSZ HASONLÓSÁG</vt:lpstr>
      <vt:lpstr>KOSZINUSZ HASONLÓSÁG</vt:lpstr>
      <vt:lpstr>DEMO #2 TF, TF-IDF</vt:lpstr>
      <vt:lpstr>SZÓVEKTOROK</vt:lpstr>
      <vt:lpstr>MŰVELETEK SZÓVEKTOROKKAL</vt:lpstr>
      <vt:lpstr>MŰVELETEK SZÓVEKTOROKKAL</vt:lpstr>
      <vt:lpstr>MŰVELETEK SZÓVEKTOROKKAL</vt:lpstr>
      <vt:lpstr>MŰVELETEK SZÓVEKTOROKKAL</vt:lpstr>
      <vt:lpstr>MŰVELETEK SZÓVEKTOROKKAL</vt:lpstr>
      <vt:lpstr>MŰVELETEK SZÓVEKTOROKKAL</vt:lpstr>
      <vt:lpstr>DEMO #3 SZÓVEKTOROK</vt:lpstr>
      <vt:lpstr>PowerPoint-bemutató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 &amp; NLP</dc:title>
  <cp:lastModifiedBy>Gergő Bogacsovics</cp:lastModifiedBy>
  <cp:revision>74</cp:revision>
  <dcterms:modified xsi:type="dcterms:W3CDTF">2021-03-03T20:16:28Z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0x01010063D657B82BAC0F4086BB302C7A439CE2</vt:lpwstr>
  </property>
</Properties>
</file>